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92" r:id="rId10"/>
    <p:sldId id="263" r:id="rId11"/>
    <p:sldId id="264" r:id="rId12"/>
    <p:sldId id="285" r:id="rId13"/>
    <p:sldId id="286" r:id="rId14"/>
    <p:sldId id="287" r:id="rId15"/>
    <p:sldId id="307" r:id="rId16"/>
    <p:sldId id="265" r:id="rId17"/>
    <p:sldId id="306" r:id="rId18"/>
    <p:sldId id="284" r:id="rId19"/>
    <p:sldId id="266" r:id="rId20"/>
    <p:sldId id="267" r:id="rId21"/>
    <p:sldId id="293" r:id="rId22"/>
    <p:sldId id="268" r:id="rId23"/>
    <p:sldId id="294" r:id="rId24"/>
    <p:sldId id="290" r:id="rId25"/>
    <p:sldId id="269" r:id="rId26"/>
    <p:sldId id="270" r:id="rId27"/>
    <p:sldId id="295" r:id="rId28"/>
    <p:sldId id="281" r:id="rId29"/>
    <p:sldId id="271" r:id="rId30"/>
    <p:sldId id="296" r:id="rId31"/>
    <p:sldId id="272" r:id="rId32"/>
    <p:sldId id="297" r:id="rId33"/>
    <p:sldId id="298" r:id="rId34"/>
    <p:sldId id="273" r:id="rId35"/>
    <p:sldId id="308" r:id="rId36"/>
    <p:sldId id="299" r:id="rId37"/>
    <p:sldId id="274" r:id="rId38"/>
    <p:sldId id="300" r:id="rId39"/>
    <p:sldId id="275" r:id="rId40"/>
    <p:sldId id="301" r:id="rId41"/>
    <p:sldId id="276" r:id="rId42"/>
    <p:sldId id="302" r:id="rId43"/>
    <p:sldId id="303" r:id="rId44"/>
    <p:sldId id="277" r:id="rId45"/>
    <p:sldId id="304" r:id="rId46"/>
    <p:sldId id="278" r:id="rId47"/>
    <p:sldId id="280" r:id="rId48"/>
    <p:sldId id="279" r:id="rId49"/>
    <p:sldId id="305" r:id="rId50"/>
    <p:sldId id="282" r:id="rId51"/>
    <p:sldId id="283" r:id="rId52"/>
    <p:sldId id="289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7C0E7-2DEF-403F-A3AB-FF43A97DC7F0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8A409-8737-4E76-8341-E4F28C367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1F1BC-FBCB-4441-914F-58AF14410D3B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DFF02-E6BE-48B1-9B86-AE3F4DE71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F4121-7E9D-4D72-83F8-238BCD6D32E0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7F1C-CB3E-41E5-8FB9-60E8289A24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CEE3B-2811-4E7E-9814-639633EA89C4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9047F-2C1C-45E1-8173-68E1C5327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3CA0-3B08-4EB4-9B9B-01F26D48DC0E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C43A-13FA-4C99-876E-855FB4AE8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9632-4ECA-4A7D-A7FC-993422979437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24174-2D35-40CD-9895-C6A659750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9763-C354-4459-BE29-DCED63EE6A0F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83A05-BA2E-479A-A55E-29F797F1B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6927-0FF3-4EDA-A227-4D39779EEC21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533FC-4BB8-4436-935F-168A34758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ACE9E-17B4-4E1B-88C4-0B51C53D56D9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E809F-B172-4910-8809-E559C6C8FE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E7156-2EE3-411A-BB2A-2B6FCD641B1D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293A4-C0AD-4A15-B28E-471D42D82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747FE-48EF-40C2-9680-5D63ADAC7B15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5E91B-0A60-4843-8E52-76A6F286B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38FE45-4AF7-41EC-BC6C-C1EC5E27E08D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51A444-B732-462E-8BDB-D687F17513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44" r:id="rId2"/>
    <p:sldLayoutId id="2147483853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4" r:id="rId9"/>
    <p:sldLayoutId id="2147483850" r:id="rId10"/>
    <p:sldLayoutId id="214748385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1125538"/>
            <a:ext cx="7854950" cy="5208587"/>
          </a:xfrm>
        </p:spPr>
        <p:txBody>
          <a:bodyPr>
            <a:normAutofit/>
          </a:bodyPr>
          <a:lstStyle/>
          <a:p>
            <a:pPr marR="0" algn="ctr"/>
            <a:endParaRPr lang="ru-RU" smtClean="0">
              <a:latin typeface="Arial" charset="0"/>
            </a:endParaRPr>
          </a:p>
          <a:p>
            <a:pPr marR="0" algn="ctr"/>
            <a:endParaRPr lang="ru-RU" smtClean="0">
              <a:latin typeface="Arial" charset="0"/>
            </a:endParaRPr>
          </a:p>
          <a:p>
            <a:pPr marR="0" algn="ctr"/>
            <a:r>
              <a:rPr lang="ru-RU" smtClean="0">
                <a:latin typeface="Arial" charset="0"/>
              </a:rPr>
              <a:t>МДОУ «Детский сад № 54» </a:t>
            </a:r>
          </a:p>
          <a:p>
            <a:pPr marR="0" algn="ctr"/>
            <a:endParaRPr lang="ru-RU" smtClean="0">
              <a:latin typeface="Arial" charset="0"/>
            </a:endParaRPr>
          </a:p>
          <a:p>
            <a:pPr marR="0" algn="ctr"/>
            <a:r>
              <a:rPr lang="ru-RU" smtClean="0">
                <a:latin typeface="Arial" charset="0"/>
              </a:rPr>
              <a:t>Паспорт подготовительной группы компенсирующей направленности </a:t>
            </a:r>
          </a:p>
          <a:p>
            <a:pPr marR="0" algn="ctr"/>
            <a:endParaRPr lang="ru-RU" smtClean="0">
              <a:latin typeface="Arial" charset="0"/>
            </a:endParaRPr>
          </a:p>
          <a:p>
            <a:pPr marR="0" algn="ctr"/>
            <a:r>
              <a:rPr lang="ru-RU" smtClean="0">
                <a:latin typeface="Arial" charset="0"/>
              </a:rPr>
              <a:t> «Цветик – семицветик» </a:t>
            </a:r>
          </a:p>
          <a:p>
            <a:pPr marR="0" algn="ctr"/>
            <a:endParaRPr lang="ru-RU" smtClean="0">
              <a:latin typeface="Arial" charset="0"/>
            </a:endParaRPr>
          </a:p>
          <a:p>
            <a:pPr marR="0" algn="ctr"/>
            <a:r>
              <a:rPr lang="ru-RU" smtClean="0">
                <a:latin typeface="Arial" charset="0"/>
              </a:rPr>
              <a:t>                                           </a:t>
            </a:r>
            <a:r>
              <a:rPr lang="ru-RU" smtClean="0"/>
              <a:t>Возраст детей</a:t>
            </a:r>
            <a:r>
              <a:rPr lang="ru-RU" smtClean="0">
                <a:latin typeface="Arial" charset="0"/>
              </a:rPr>
              <a:t>:</a:t>
            </a:r>
            <a:r>
              <a:rPr lang="ru-RU" smtClean="0"/>
              <a:t> </a:t>
            </a:r>
            <a:r>
              <a:rPr lang="ru-RU" smtClean="0">
                <a:latin typeface="Arial" charset="0"/>
              </a:rPr>
              <a:t> </a:t>
            </a:r>
            <a:r>
              <a:rPr lang="ru-RU" smtClean="0"/>
              <a:t> 6</a:t>
            </a:r>
            <a:r>
              <a:rPr lang="ru-RU" smtClean="0">
                <a:latin typeface="Arial" charset="0"/>
              </a:rPr>
              <a:t> - 7</a:t>
            </a:r>
            <a:r>
              <a:rPr lang="ru-RU" smtClean="0"/>
              <a:t> лет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Программное обеспечение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48125"/>
          </a:xfrm>
        </p:spPr>
        <p:txBody>
          <a:bodyPr>
            <a:normAutofit fontScale="55000" lnSpcReduction="20000"/>
          </a:bodyPr>
          <a:lstStyle/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1.В.П.Новикова «Математика в детском саду» (старшая группа)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2.Т.М.Бондаренко «Экологические занятия с детьми 5-6 лет»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3.О.В.Дыбина «Занятия по ознакомлению с окружающим миром»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4.В.В.Гербова «Развитие речи в детском саду: Старшая группа»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5.Д.Н.Колдина «Рисование» (старшая группа)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6.Т.С.Комарова «Занятия по изобразительной деятельности в детском саду  Старшая группа»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7.Г.С.Швайко «Занятия по изобразительной деятельности в детском саду»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8.Л.Н.Смирнова «Логопедия в детском саду»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Л.В.Куцакова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«Занятия по конструированию»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10. Н.В.Алешина «Ознакомление дошкольников с окружающей действительностью»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11.Н.В.Нищева « Обучение грамоте детей дошкольного возраста»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Н.В.Нищева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«Конспекты подгрупповых логопедических занятий в старшей группе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детского сада для детей с ОНР.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13. Н.В </a:t>
            </a:r>
            <a:r>
              <a:rPr lang="ru-RU" dirty="0" err="1" smtClean="0"/>
              <a:t>Нищева</a:t>
            </a:r>
            <a:r>
              <a:rPr lang="ru-RU" dirty="0" smtClean="0"/>
              <a:t>  «Система коррекционной работе в логопедической группе для детей с ОНР .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14.Е.А.Максимова «Готовим пальчики к письму»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15.О.А.Соломенникова «Ознакомление с природой в детском саду» (старшая группа)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16..Г.В.Морозова «Ознакомление с окружающим миром»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17. О.С .Ушакова «Развитие речи детей5-7 лет»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18.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Д.Н.Колдина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«Аппликация»(старшая группа)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19.К.Ю.Белая «Формирование основ безопасности у дошкольников»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20.Л.И.Пензулаева «Физическая культура в детском саду»(старшая группа)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21.Картотека игр и упражнений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Наша раздевалка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Шкафчики для одежды( С номерами и картинками).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Список детей на шкафчики.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Дни рождения детей ( их фото на деревьях) по временам года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Информационный стенд для родителей с обновляемой информацией.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Стенд «Безопасность ребенка в быту».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Папки передвижки на различные темы.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Стенд наше творчество( постоянно обновляемая выставка детских работ.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i="1" dirty="0" smtClean="0">
                <a:latin typeface="Times New Roman" pitchFamily="18" charset="0"/>
                <a:cs typeface="Times New Roman" pitchFamily="18" charset="0"/>
              </a:rPr>
              <a:t>Алгоритмы одевания(для детей, по сезонам)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2" descr="C:\Users\Kudrin Dmitriy\Desktop\Для квалификации\ФотоППС\Lenovo_A1000_IMG_20191113_1538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7050" y="2057400"/>
            <a:ext cx="5549900" cy="4144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Picture 2" descr="C:\Users\Kudrin Dmitriy\Desktop\Для квалификации\ФотоППС\Lenovo_A1000_IMG_20191113_1538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00213"/>
            <a:ext cx="3886200" cy="3529012"/>
          </a:xfrm>
        </p:spPr>
      </p:pic>
      <p:pic>
        <p:nvPicPr>
          <p:cNvPr id="25603" name="Picture 7" descr="C:\Users\Kudrin Dmitriy\Desktop\Для квалификации\ФотоППС\Lenovo_A1000_IMG_20191105_1324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565400"/>
            <a:ext cx="403225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Пользователь\Desktop\Для квалификации\ФотоППС\Lenovo_A1000_IMG_20191113_1538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268413"/>
            <a:ext cx="4319588" cy="3313112"/>
          </a:xfrm>
        </p:spPr>
      </p:pic>
      <p:pic>
        <p:nvPicPr>
          <p:cNvPr id="26626" name="Picture 3" descr="C:\Users\Kudrin Dmitriy\Desktop\фотки с тел\Ca\Lenovo_A1000_IMG_20200115_1606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068638"/>
            <a:ext cx="39608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Kudrin Dmitriy\Desktop\фотки с тел\Ca\Lenovo_A1000_IMG_20200115_1608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557338"/>
            <a:ext cx="5043488" cy="41052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Наша умывальная комната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Алгоритм умывания.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Список детей с индивидуальными номерами(на полотенца).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Декоративные картинки для оформления умывальной комнат , создающие  положительное отношение к гигиеническим процедурам.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Шкафчики для полотенец с номерами  соответствующими спискам и картинками(для запоминания детьми).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Зеркало ,расположенное на уровне детей.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Раковин для умывания , мыльницы, душевая стойка с поддоном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Пользователь\Desktop\Новая папка (2)\IMG_20201223_140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908050"/>
            <a:ext cx="4176713" cy="3313113"/>
          </a:xfrm>
        </p:spPr>
      </p:pic>
      <p:pic>
        <p:nvPicPr>
          <p:cNvPr id="29698" name="Picture 3" descr="C:\Users\Пользователь\Desktop\Новая папка (2)\IMG_20201223_140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2738"/>
            <a:ext cx="42481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Туалетная комната</a:t>
            </a:r>
          </a:p>
        </p:txBody>
      </p:sp>
      <p:pic>
        <p:nvPicPr>
          <p:cNvPr id="30722" name="Picture 2" descr="C:\Users\Пользователь\Desktop\Новая папка (2)\IMG_20201223_1401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72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Предметно- развивающая среда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5194300" cy="2652713"/>
          </a:xfrm>
        </p:spPr>
        <p:txBody>
          <a:bodyPr/>
          <a:lstStyle/>
          <a:p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>На Октябрьском, на проспекте</a:t>
            </a:r>
            <a:br>
              <a:rPr lang="ru-RU" sz="2800" smtClean="0"/>
            </a:br>
            <a:r>
              <a:rPr lang="ru-RU" sz="2800" smtClean="0"/>
              <a:t>Стоит терем – теремок.</a:t>
            </a:r>
            <a:br>
              <a:rPr lang="ru-RU" sz="2800" smtClean="0"/>
            </a:br>
            <a:r>
              <a:rPr lang="ru-RU" sz="2800" smtClean="0"/>
              <a:t>В тереме том все для нас,</a:t>
            </a:r>
            <a:br>
              <a:rPr lang="ru-RU" sz="2800" smtClean="0"/>
            </a:br>
            <a:r>
              <a:rPr lang="ru-RU" sz="2800" smtClean="0"/>
              <a:t>Сказки, песни, шумный пляс. </a:t>
            </a:r>
            <a:br>
              <a:rPr lang="ru-RU" sz="2800" smtClean="0"/>
            </a:br>
            <a:r>
              <a:rPr lang="ru-RU" sz="2800" smtClean="0"/>
              <a:t>Вот какой хороший дом,</a:t>
            </a:r>
            <a:br>
              <a:rPr lang="ru-RU" sz="2800" smtClean="0"/>
            </a:br>
            <a:r>
              <a:rPr lang="ru-RU" sz="2800" smtClean="0"/>
              <a:t>В нем растем мы с каждым днем.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1476375" y="3500438"/>
            <a:ext cx="7210425" cy="28241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" name="Рисунок 3" descr="7401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980728"/>
            <a:ext cx="2924175" cy="2113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Новая папка 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717032"/>
            <a:ext cx="3357521" cy="2518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1143000"/>
          </a:xfrm>
        </p:spPr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патриотического воспитания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2276475"/>
            <a:ext cx="5565775" cy="417353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Содержимое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387850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Российский флаг, герб России.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Иллюстрации военной техники.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Иллюстрации к былинам.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Иллюстрации с изображением родов войск.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Фотографии исторических памятников России и родного города.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Книги о родном городе.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Изделия народных промыслов, народные игрушки.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Настольные конструкторы «город».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Альбомы для раскрашивания о городе и стране.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Иллюстрированные детские энциклопедии о России.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Великая Отечественная война в произведениях художников: нагляд.-дидакт. пособие.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Созданные вместе с детьми альбомы  с рисунками и фотографиями об истории и современном состоянии своего района, города, страны.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Открытки, изображающие родной край, достопримечательности, главные улицы</a:t>
            </a:r>
          </a:p>
          <a:p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безопасности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Материалы, связанные с тематикой по ОБЖ и ПДД: иллюстрации, игры и пособия по правилам безопасного поведения на улице и в помещении, в экстремальных или опасных ситуациях, типичных для разных времен года (гроза, пожар, гололед, наводнение и т. д.).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Иллюстрации с изображением ближайших улиц и зданий.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Макет проезжей части.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Макеты светофора, дорожных знаков.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 Иллюстрации и предметы, изображающие опасные инструменты (ножницы, иголки и т. д.).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Энциклопедии, дидактические игры, пособия, содержащие знания по валеологии.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·Наглядно-дидактические пособия, серия «Мир в картинках»: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Водный транспорт. М.: Мозаика-Синтез, 2005.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– Автомобильный транспорт., 2005.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– Авиация. М.: Мозаика-Синтез, 2005.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Космос. М.: Мозаика-Синтез, 2005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484313"/>
            <a:ext cx="5853113" cy="438943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341438"/>
            <a:ext cx="5851525" cy="438943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8229600" cy="1143000"/>
          </a:xfrm>
        </p:spPr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музыкально-театральной деятельности</a:t>
            </a:r>
          </a:p>
        </p:txBody>
      </p:sp>
      <p:pic>
        <p:nvPicPr>
          <p:cNvPr id="38914" name="Picture 2" descr="C:\Users\Kudrin Dmitriy\Desktop\Для квалификации\ФотоППС\Lenovo_A1000_IMG_20191107_1412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492375"/>
            <a:ext cx="3963987" cy="3832225"/>
          </a:xfrm>
        </p:spPr>
      </p:pic>
      <p:pic>
        <p:nvPicPr>
          <p:cNvPr id="38915" name="Picture 3" descr="C:\Users\Kudrin Dmitriy\Desktop\Для квалификации\ФотоППС\Lenovo_A1000_IMG_20191107_1414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65400"/>
            <a:ext cx="38893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5113337"/>
          </a:xfrm>
        </p:spPr>
        <p:txBody>
          <a:bodyPr>
            <a:normAutofit fontScale="6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Разные виды театра: настольный, на ширме, на фланелеграфе, , магнитный, бибабо, «живая» рука, пальчиковый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Игрушки-забавы.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 Маски, шапочки.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Декорации, театральные атрибуты.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Ширмы.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Фланелеграф.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Домик (избушка) для показа фольклорных произведений.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Картинки для потешки.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Атрибуты для ярмарки.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Аксессуары сказочных персонажей, шапочки, рисунки-эмблемы на ободочках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Музыкальные игрушки: музыкальные молоточки, шарманки, шумелки, стучалки, музыкальный волчок.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Магнитофон.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Народные игрушки.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Набор шумовых коробочек.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В аудиозаписи: детские песенки, фрагменты классических музыкальных, фольклорных произведений, колыбельных, записи</a:t>
            </a:r>
            <a:br>
              <a:rPr lang="x-none" sz="2900" smtClean="0">
                <a:latin typeface="Times New Roman" pitchFamily="18" charset="0"/>
                <a:cs typeface="Times New Roman" pitchFamily="18" charset="0"/>
              </a:rPr>
            </a:br>
            <a:r>
              <a:rPr lang="x-none" sz="2900" smtClean="0">
                <a:latin typeface="Times New Roman" pitchFamily="18" charset="0"/>
                <a:cs typeface="Times New Roman" pitchFamily="18" charset="0"/>
              </a:rPr>
              <a:t>звуков природы.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Kudrin Dmitriy\Desktop\фотки с тел\фото14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773238"/>
            <a:ext cx="4608513" cy="452596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2420938"/>
            <a:ext cx="5662613" cy="42465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Эмблема нашей группы</a:t>
            </a:r>
          </a:p>
        </p:txBody>
      </p:sp>
      <p:pic>
        <p:nvPicPr>
          <p:cNvPr id="15362" name="Picture 3" descr="C:\Users\Пользователь\Desktop\4c2ab8cc89e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33725" y="2224088"/>
            <a:ext cx="2876550" cy="3810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750" y="981075"/>
            <a:ext cx="8229600" cy="4389438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Оборудование для ходьбы, бега, тренировки равновесия, коври ки, дорожки массажные со следочками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шнур длинный; мешочки с песком.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Оборудование для прыжков: шнур короткий, плетеный 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Оборудование для катания, бросания, ловли: корзина для метания мячей; мяч резиновый (диаметр 10–15 см); мяч-шар надувной (диаметр 40 см); шарик пластмассовый (диаметр 4 см); набивные мячи.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 Оборудование для общеразвивающих упражнений: мяч массажный (диаметр 6–8 см); мяч резиновый (диаметр 20–25 см); обруч плоский (диаметр 20–25 см); палка гимнастическая короткая (длина 60–80 см)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Платочки, кубики веревочки, ленты на палочках, флажки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Разнообразные игрушки, стимулирующие двигательную активность: мячи, флажки, платочки поролоновые шарики для метания, мячи большие и теннисные.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егли,.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Массажеры механические, диски здоровья.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Санки, лыжи.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Султанчики, вертушки, ленточки для дыхательной гимнастики.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Скакалки.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z="7200" smtClean="0">
                <a:latin typeface="Times New Roman" pitchFamily="18" charset="0"/>
                <a:cs typeface="Times New Roman" pitchFamily="18" charset="0"/>
              </a:rPr>
              <a:t> Кольцеброс.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611188" y="692150"/>
            <a:ext cx="8229600" cy="1143000"/>
          </a:xfrm>
        </p:spPr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познания</a:t>
            </a:r>
          </a:p>
        </p:txBody>
      </p:sp>
      <p:pic>
        <p:nvPicPr>
          <p:cNvPr id="44034" name="Picture 2" descr="C:\Users\Kudrin Dmitriy\Desktop\Для квалификации\ФотоППС\Lenovo_A1000_IMG_20191107_171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060575"/>
            <a:ext cx="4392612" cy="3482975"/>
          </a:xfrm>
        </p:spPr>
      </p:pic>
      <p:pic>
        <p:nvPicPr>
          <p:cNvPr id="44035" name="Picture 2" descr="C:\Users\Kudrin Dmitriy\Desktop\Для квалификации\ФотоППС\Lenovo_A1000_IMG_20191107_1428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141663"/>
            <a:ext cx="434498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18487" cy="5487987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Лото, домино в картинках.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Предметные и сюжетные картинки, тематические наборы кар тинок.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Схемы, модели слов и предложений; дидактические игры по обучению грамоте; касса букв с цветовым обозначением гласных, согласных, твердых и мягких звуков.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Мелкая мозаика. 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Материал для развития мелкой моторики кистей рук (бусы, леска для нанизывания, шнуровки).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Наборы разрезных картинок.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Настольно-печатные игры разнообразной тематики и содержания.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Иллюстрации с изображением хозяйственно-бытового труда взрослых дома и в детском саду.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Пособия для нахождения признаков сходства и различия.</a:t>
            </a:r>
          </a:p>
          <a:p>
            <a:pPr>
              <a:buFont typeface="Wingdings 2" pitchFamily="18" charset="2"/>
              <a:buNone/>
            </a:pPr>
            <a:endParaRPr lang="ru-RU" sz="140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Содержимое 2"/>
          <p:cNvSpPr>
            <a:spLocks noGrp="1"/>
          </p:cNvSpPr>
          <p:nvPr>
            <p:ph idx="1"/>
          </p:nvPr>
        </p:nvSpPr>
        <p:spPr>
          <a:xfrm>
            <a:off x="539750" y="836613"/>
            <a:ext cx="8158163" cy="4821237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Доска, мел, указка.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Карточки с буквами. 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Картинки с фабульным развитием сюжета (с последовательно развивающимся действием).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Шашки.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Картинка комнаты с плоскостными изображениями предметов мебели.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Иллюстрация с изображением космического пространства, планет, звезд, космического корабля.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Глобус.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Иллюстрации, изображающие одежду (зимнюю, демисезонную, летнюю), головные уборы, обувь (кожаную, резиновую), постельное белье, транспорт (городской, наземный, воздушный, водный), посуду.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Иллюстрации, изображающие разные виды производительного и обслуживающего труда, характерного для данной местности; разнообразные профессии людей, занятых на одном производстве (швейная фабрика: модельер, закройщик, швея) и разных производствах (машиностроители – фермеры, фермеры – работники пищевой промышленности – продавцы), где ярко выражен обмен результатами труда.</a:t>
            </a:r>
          </a:p>
          <a:p>
            <a:endParaRPr lang="ru-RU" sz="180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«Конструирования»</a:t>
            </a:r>
          </a:p>
        </p:txBody>
      </p:sp>
      <p:pic>
        <p:nvPicPr>
          <p:cNvPr id="47106" name="Picture 2" descr="C:\Users\Kudrin Dmitriy\Desktop\Для квалификации\ФотоППС\Lenovo_A1000_IMG_20191107_1709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63763" y="2184400"/>
            <a:ext cx="4816475" cy="3890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Пользователь\Desktop\Новая папка (2)\IMG_20201223_1614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268413"/>
            <a:ext cx="3292475" cy="4389437"/>
          </a:xfrm>
        </p:spPr>
      </p:pic>
      <p:pic>
        <p:nvPicPr>
          <p:cNvPr id="48130" name="Picture 3" descr="C:\Users\Пользователь\Desktop\Новая папка (2)\IMG_20201223_1614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484313"/>
            <a:ext cx="4319588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188" y="1484313"/>
            <a:ext cx="8229600" cy="4389437"/>
          </a:xfrm>
        </p:spPr>
        <p:txBody>
          <a:bodyPr>
            <a:normAutofit fontScale="70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Конструкторы разного размера.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 Фигурки людей и животных для обыгрывания: диких и домашних животных и их детенышей, птиц (зоопарк, птичий двор), рыбок, насекомых и т. д.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 Образцы построек различной сложности.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 Разнообразный полифункциональный материал: коробки, пробки, бруски, спичечные коробки, катушки, пластмассовые банки, клубок ниток и т. д.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Крупные и мелкие объемные формы (бруски, кирпичи, призмы, цилиндры, перекрытия).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 Тематические конструкторы (деревянный, пластмассовый, металлический).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Настольный конструктор (мелкий строительный материал из дерева), к нему для обыгрывания мелкие транспортные игрушки, сюжетные фигурки.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x-none" smtClean="0">
                <a:latin typeface="Times New Roman" pitchFamily="18" charset="0"/>
                <a:cs typeface="Times New Roman" pitchFamily="18" charset="0"/>
              </a:rPr>
              <a:t> Машинки, светофор.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природы</a:t>
            </a:r>
          </a:p>
        </p:txBody>
      </p:sp>
      <p:pic>
        <p:nvPicPr>
          <p:cNvPr id="50178" name="Picture 2" descr="C:\Users\Kudrin Dmitriy\Desktop\Для квалификации\ФотоППС\Lenovo_A1000_IMG_20191107_1435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060575"/>
            <a:ext cx="3673475" cy="4194175"/>
          </a:xfrm>
        </p:spPr>
      </p:pic>
      <p:pic>
        <p:nvPicPr>
          <p:cNvPr id="50179" name="Picture 3" descr="C:\Users\Kudrin Dmitriy\Desktop\Для квалификации\ФотоППС\Lenovo_A1000_IMG_20191107_1436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2060575"/>
            <a:ext cx="37988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Содержимое 2"/>
          <p:cNvSpPr>
            <a:spLocks noGrp="1"/>
          </p:cNvSpPr>
          <p:nvPr>
            <p:ph idx="1"/>
          </p:nvPr>
        </p:nvSpPr>
        <p:spPr>
          <a:xfrm>
            <a:off x="539750" y="836613"/>
            <a:ext cx="8229600" cy="5256212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Изображение леса в разные времена года: «Лес зимой», «Лес летом», «Лес весной», «Лес осенью».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Коллекции камней, ракушек, семян и т. д.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Игротека экологических развивающих игр.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Библиотека познавательной природоведческой литературы.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Растения, находящиеся в зоне ближайшего окружения. 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Муляжи овощей и фруктов. 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Календарь погоды. 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Календарь природы.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Энциклопедии природоведческой тематики.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Дидактические игры природоведческой тематики.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Иллюстрации с изображением представителей не только ближайшего окружения, но и степей, пустынь, крайнего севера и тундры, морей, океанов, тропиков и субтропиков.</a:t>
            </a:r>
          </a:p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Иллюстрации, изображающие признаки сезона (состояние неживой природы; основные явления погоды, типичные для данного сезона; системы приспособительных особенностей растений, животных и человека к сезонным изменениям факторов среды, типичных для времени года видов труда и отдыха)</a:t>
            </a:r>
          </a:p>
          <a:p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дежурства</a:t>
            </a:r>
          </a:p>
        </p:txBody>
      </p:sp>
      <p:sp>
        <p:nvSpPr>
          <p:cNvPr id="522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Доска с карманами, окошками для фотографий дежурных.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Карточки с фотографиями детей или картинками, обозначающими каждого ребенка.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График дежурства. 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Фартуки, косынки, колпаки, нарукавники, халаты.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Тазы, тряпки, щетки, емкости для сбора мусора.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Алгоритмы выполнения трудовых действий дежурными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Пользователь\Desktop\im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1938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Пользователь\Desktop\Новая папка (2)\IMG_20201223_1404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981075"/>
            <a:ext cx="4316413" cy="3236913"/>
          </a:xfrm>
        </p:spPr>
      </p:pic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484313"/>
            <a:ext cx="3652838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творчества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389437"/>
          </a:xfrm>
        </p:spPr>
        <p:txBody>
          <a:bodyPr>
            <a:normAutofit fontScale="6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Произведения народного искусства: народные глиняные игрушки, игрушки из дерева , предметы из дерева( шкатулки ),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росписные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разделочные доски и подносы, предметы  из бересты,  карельская вышивка,    альбомы с рисунками или фотографиями произведений декоративно-прикладного искусства.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Произведения живописи: натюрморт, его виды (изображение предметов одного порядка, смешанный, сюжетный); пейзаж, его виды (ландшафт – природа в разные сезоны и времена суток, городской, морской, архитектурный, индустриальный, горный, космический); портрет (детский, женский, мужской, автопортрет.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 Фотографии, иллюстрации различных сооружений и видов архитектуры (промышленной, общественной, гражданской: жилые дома, сооружения мостов; декоративное оформление площадей, набережных, памятников; культовой).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Палитра.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Заготовки для рисования, вырезанные по какой-либо форме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altLang="ru-RU" sz="2900" dirty="0" smtClean="0">
                <a:latin typeface="Times New Roman" pitchFamily="18" charset="0"/>
                <a:cs typeface="Times New Roman" pitchFamily="18" charset="0"/>
              </a:rPr>
              <a:t>    (деревья, цветы, различные предметы, животные).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Содержимое 2"/>
          <p:cNvSpPr>
            <a:spLocks noGrp="1"/>
          </p:cNvSpPr>
          <p:nvPr>
            <p:ph idx="1"/>
          </p:nvPr>
        </p:nvSpPr>
        <p:spPr>
          <a:xfrm>
            <a:off x="468313" y="1052513"/>
            <a:ext cx="8218487" cy="5272087"/>
          </a:xfrm>
        </p:spPr>
        <p:txBody>
          <a:bodyPr/>
          <a:lstStyle/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Цветные карандаши, гуашь, восковые мелки, цветные мелки.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Кисти  для рисования и аппликации, баночки для воды и розетки для клея.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Светлая магнитная доска для рисунков детей (выставка), магнитные кнопки.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Мольберт, грифельная доска.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Альбомы для раскрашивания. 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Ножницы, клей. 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Инвентарь для уборки рабочего места: ведро для мусора, тазик, тряпочки.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Бумага, картон разного качества и размера.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Силуэты дымковских игрушек, птиц и животных по мотивам народных изделий, вырезанные из белой бумаги; шаблоны разделочных досок.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Образцы узоров на полосе. 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Бросовый материал для ручного труда: коробки, крышки, обертки, проволока, обрезки бумаги, кусочки тканей и т. д.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Разнообразные поздравительные открытки с простыми, доступными детям изображениями.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 Обрезки цветной бумаги, ткани, иллюстрированные вырезки из журналов для создания коллажей. </a:t>
            </a:r>
          </a:p>
          <a:p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125538"/>
            <a:ext cx="5851525" cy="43878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игры</a:t>
            </a:r>
          </a:p>
        </p:txBody>
      </p:sp>
      <p:pic>
        <p:nvPicPr>
          <p:cNvPr id="57346" name="Picture 2" descr="C:\Users\Kudrin Dmitriy\Desktop\Для квалификации\ФотоППС\Lenovo_A1000_IMG_20191107_1416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349500"/>
            <a:ext cx="3392487" cy="4030663"/>
          </a:xfrm>
        </p:spPr>
      </p:pic>
      <p:pic>
        <p:nvPicPr>
          <p:cNvPr id="57347" name="Picture 3" descr="C:\Users\Kudrin Dmitriy\Desktop\Для квалификации\ФотоППС\Lenovo_A1000_IMG_20191107_1418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636838"/>
            <a:ext cx="34559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052513"/>
            <a:ext cx="8218487" cy="5272087"/>
          </a:xfrm>
        </p:spPr>
        <p:txBody>
          <a:bodyPr>
            <a:normAutofit fontScale="70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Сюжетные игрушки, изображающие животных и их детенышей.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Игрушки транспортные разного вида и назначения (легковые, грузовые, автофургоны, пожарная, «скорая помощь» и т. д.).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Игрушки, изображающие предметы труда и быта (телефон, сумочки, корзинки и т. д.).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Предметы-заместители (счетные палочки вместо ложек, пластмассовые круги вместо тарелок и т. д.).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Игрушки-животные.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Дидактическая кукла (40–50 см). Кукла, снабженная всеми предметами нижней и верхней одежды ребенка, используемой в разные сезоны, а также аксессуарами (носовые платки, бусы, ленты, броши и пр.).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Кукольный уголок : гостиная,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кухня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, п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рачечная,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парикмахерская.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Магазин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: весы, баночки, бутылочки разных размеров из пластика, картона, наборы овощей, фруктов из пластмассы, картона, фанеры.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Больница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: тематический набор.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Мастерская: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набор инструментов (молоток, ножницы, отвертки и т. д.).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Kudrin Dmitriy\Desktop\Для квалификации\ФотоППС\Lenovo_A1000_IMG_20191107_1420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25538"/>
            <a:ext cx="3744913" cy="3848100"/>
          </a:xfrm>
        </p:spPr>
      </p:pic>
      <p:pic>
        <p:nvPicPr>
          <p:cNvPr id="59394" name="Picture 3" descr="C:\Users\Kudrin Dmitriy\Desktop\Для квалификации\ФотоППС\Lenovo_A1000_IMG_20191107_142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420938"/>
            <a:ext cx="3960812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395288" y="836613"/>
            <a:ext cx="8291512" cy="1368425"/>
          </a:xfrm>
        </p:spPr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книги</a:t>
            </a:r>
            <a:br>
              <a:rPr lang="ru-RU" sz="4800" i="1" smtClean="0">
                <a:latin typeface="Times New Roman" pitchFamily="18" charset="0"/>
                <a:cs typeface="Times New Roman" pitchFamily="18" charset="0"/>
              </a:rPr>
            </a:br>
            <a:endParaRPr lang="ru-RU" sz="4800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C:\Users\Kudrin Dmitriy\Desktop\Для квалификации\ФотоППС\Lenovo_A1000_IMG_20191107_1428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420938"/>
            <a:ext cx="3998912" cy="3390900"/>
          </a:xfrm>
        </p:spPr>
      </p:pic>
      <p:pic>
        <p:nvPicPr>
          <p:cNvPr id="61443" name="Picture 3" descr="C:\Users\Kudrin Dmitriy\Desktop\Для квалификации\ФотоППС\Lenovo_A1000_IMG_20191107_143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068638"/>
            <a:ext cx="4043362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Содержимое 2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4387850"/>
          </a:xfrm>
        </p:spPr>
        <p:txBody>
          <a:bodyPr/>
          <a:lstStyle/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Детские литературные произведения: произведения русского и мирового фольклора: частушки, потешки, песенки; народные сказки о животных, произведения русской и зарубежной классики, рассказы, сказки, стихи современных авторов; загадки (природоведческие, приключенческие, исторические, лирические, фантастические).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Альбомы или подборка иллюстраций по темам: сезоны, семья, животные, птицы.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Сюжетные картинки. 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Портреты писателей и поэтов. 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Книжки-раскраски. 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Столики для детей для рассматривания детских книг и иллюстраций.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Цветные карандаши, бумага.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Книги-рассказы в картинках.</a:t>
            </a:r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Дети нашей группы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1. Фофанов Алексей Артемович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2. Гукосян Виген Нерсесович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3. Левицкий Дмитрий Александрович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4. Котов Иван Алексеевич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5. Горячих Никита Дмитриевич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6. Маннинен Максим Андреевич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7. Налетов Кирилл Романович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8. Степанов Павел Олегович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9. Трушкин Дмитрий Русланович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10. Юлегин Василий Николаевич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11. Юппиев Иван Сергеевич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12. Иванов Герман Сергеевич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1800" smtClean="0"/>
          </a:p>
          <a:p>
            <a:pPr>
              <a:lnSpc>
                <a:spcPct val="80000"/>
              </a:lnSpc>
            </a:pPr>
            <a:endParaRPr lang="ru-RU" sz="100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Центр уединения</a:t>
            </a:r>
          </a:p>
        </p:txBody>
      </p:sp>
      <p:sp>
        <p:nvSpPr>
          <p:cNvPr id="63490" name="Содержимое 2"/>
          <p:cNvSpPr>
            <a:spLocks noGrp="1"/>
          </p:cNvSpPr>
          <p:nvPr>
            <p:ph idx="1"/>
          </p:nvPr>
        </p:nvSpPr>
        <p:spPr>
          <a:xfrm>
            <a:off x="179388" y="1341438"/>
            <a:ext cx="8589962" cy="4387850"/>
          </a:xfrm>
        </p:spPr>
        <p:txBody>
          <a:bodyPr/>
          <a:lstStyle/>
          <a:p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Домики-палатки (раскладные).</a:t>
            </a:r>
          </a:p>
          <a:p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Декоративные подушки</a:t>
            </a:r>
          </a:p>
          <a:p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 Книги.</a:t>
            </a:r>
          </a:p>
          <a:p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 Мягкие игрушки, игрушки - антистресс.</a:t>
            </a:r>
          </a:p>
          <a:p>
            <a:endParaRPr lang="ru-RU" smtClean="0"/>
          </a:p>
        </p:txBody>
      </p:sp>
      <p:pic>
        <p:nvPicPr>
          <p:cNvPr id="63491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473450"/>
            <a:ext cx="35988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C:\Users\Пользователь\Desktop\Новая папка (2)\IMG_20201223_1611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700213"/>
            <a:ext cx="3549650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Успехи и достижения группы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Участники выставок: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Золотые руки мамочки моей.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Осенняя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удивляндия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Музей одного образа.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Участие в конкурсах: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Чтецов «Цена победы»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Участие во Всероссийском конкурсе плакатов , коллажей и открыток «День Победы»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Фестиваль коллажей и мини эссе «Карельские каникулы 2020»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«С мамой очень мы похожи»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 Мамина улыбка»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Содержимое 2"/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83222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6600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i="1" smtClean="0">
                <a:latin typeface="Times New Roman" pitchFamily="18" charset="0"/>
                <a:cs typeface="Times New Roman" pitchFamily="18" charset="0"/>
              </a:rPr>
              <a:t>С детьми работают: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Лукинская Екатерина Анатольевна</a:t>
            </a:r>
          </a:p>
          <a:p>
            <a:pPr>
              <a:buFont typeface="Wingdings 2" pitchFamily="18" charset="2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>
              <a:buFont typeface="Wingdings 2" pitchFamily="18" charset="2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Арефьева  Анастасия Николаевна</a:t>
            </a:r>
          </a:p>
          <a:p>
            <a:pPr>
              <a:buFont typeface="Wingdings 2" pitchFamily="18" charset="2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Соответствие занимаемой должности</a:t>
            </a:r>
          </a:p>
          <a:p>
            <a:pPr>
              <a:buFont typeface="Wingdings 2" pitchFamily="18" charset="2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Кийски Ирина Евгеньевна (учитель –логопед)</a:t>
            </a:r>
          </a:p>
          <a:p>
            <a:pPr>
              <a:buFont typeface="Wingdings 2" pitchFamily="18" charset="2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>
              <a:buFont typeface="Wingdings 2" pitchFamily="18" charset="2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Давыдкова Ольга Евгеньевна (младший воспитатель)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125538"/>
            <a:ext cx="4176712" cy="5040312"/>
          </a:xfrm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125538"/>
            <a:ext cx="41275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125538"/>
            <a:ext cx="4392612" cy="504031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accent2"/>
                </a:solidFill>
              </a:rPr>
              <a:t/>
            </a:r>
            <a:br>
              <a:rPr lang="ru-RU" sz="5400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chemeClr val="accent2"/>
                </a:solidFill>
              </a:rPr>
              <a:t>Для детей  с тяжелыми нарушениями речи характерно</a:t>
            </a:r>
            <a:r>
              <a:rPr lang="ru-RU" sz="4000" dirty="0" smtClean="0">
                <a:solidFill>
                  <a:schemeClr val="accent2"/>
                </a:solidFill>
              </a:rPr>
              <a:t>: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ограниченный словарный запас,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выраженный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аграмматизм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дефекты произношения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фонемообразования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специфические нарушения слоговой структуры слов. </a:t>
            </a:r>
          </a:p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Речевое недоразвитие у детей дошкольного возраста может быть выражено в разной степени: от полного отсутствия речевых средств общения до развернутой речи с проявлениями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лексико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грамматических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фонетико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фонематических нарушений.  Ограниченность словарного запаса, отставание в овладении грамматическим строем родного языка затрудняют процесс развития связной речи, переход от диалогической формы речи  к  контекстной.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1380</TotalTime>
  <Words>1657</Words>
  <Application>Microsoft Office PowerPoint</Application>
  <PresentationFormat>Экран (4:3)</PresentationFormat>
  <Paragraphs>239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Constantia</vt:lpstr>
      <vt:lpstr>Arial</vt:lpstr>
      <vt:lpstr>Calibri</vt:lpstr>
      <vt:lpstr>Wingdings 2</vt:lpstr>
      <vt:lpstr>Times New Roman</vt:lpstr>
      <vt:lpstr>Поток</vt:lpstr>
      <vt:lpstr>Поток</vt:lpstr>
      <vt:lpstr>Поток</vt:lpstr>
      <vt:lpstr>Поток</vt:lpstr>
      <vt:lpstr>Слайд 1</vt:lpstr>
      <vt:lpstr>         На Октябрьском, на проспекте Стоит терем – теремок. В тереме том все для нас, Сказки, песни, шумный пляс.  Вот какой хороший дом, В нем растем мы с каждым днем.</vt:lpstr>
      <vt:lpstr>Эмблема нашей группы</vt:lpstr>
      <vt:lpstr>Слайд 4</vt:lpstr>
      <vt:lpstr>Дети нашей группы</vt:lpstr>
      <vt:lpstr>С детьми работают:</vt:lpstr>
      <vt:lpstr>Слайд 7</vt:lpstr>
      <vt:lpstr>Слайд 8</vt:lpstr>
      <vt:lpstr> Для детей  с тяжелыми нарушениями речи характерно:</vt:lpstr>
      <vt:lpstr>Программное обеспечение</vt:lpstr>
      <vt:lpstr>Наша раздевалка</vt:lpstr>
      <vt:lpstr>Слайд 12</vt:lpstr>
      <vt:lpstr>Слайд 13</vt:lpstr>
      <vt:lpstr>Слайд 14</vt:lpstr>
      <vt:lpstr>Слайд 15</vt:lpstr>
      <vt:lpstr>Наша умывальная комната</vt:lpstr>
      <vt:lpstr>Слайд 17</vt:lpstr>
      <vt:lpstr>Туалетная комната</vt:lpstr>
      <vt:lpstr>Слайд 19</vt:lpstr>
      <vt:lpstr>Центр патриотического воспитания</vt:lpstr>
      <vt:lpstr>Слайд 21</vt:lpstr>
      <vt:lpstr>Центр безопасности</vt:lpstr>
      <vt:lpstr>Слайд 23</vt:lpstr>
      <vt:lpstr>Слайд 24</vt:lpstr>
      <vt:lpstr>Слайд 25</vt:lpstr>
      <vt:lpstr>Центр музыкально-театральной деятельности</vt:lpstr>
      <vt:lpstr>Слайд 27</vt:lpstr>
      <vt:lpstr>Слайд 28</vt:lpstr>
      <vt:lpstr>Центр двигательной активности</vt:lpstr>
      <vt:lpstr>Слайд 30</vt:lpstr>
      <vt:lpstr>Центр познания</vt:lpstr>
      <vt:lpstr>Слайд 32</vt:lpstr>
      <vt:lpstr>Слайд 33</vt:lpstr>
      <vt:lpstr>Центр «Конструирования»</vt:lpstr>
      <vt:lpstr>Слайд 35</vt:lpstr>
      <vt:lpstr>Слайд 36</vt:lpstr>
      <vt:lpstr>Центр природы</vt:lpstr>
      <vt:lpstr>Слайд 38</vt:lpstr>
      <vt:lpstr>Центр дежурства</vt:lpstr>
      <vt:lpstr>Слайд 40</vt:lpstr>
      <vt:lpstr>Центр творчества</vt:lpstr>
      <vt:lpstr>Слайд 42</vt:lpstr>
      <vt:lpstr>Слайд 43</vt:lpstr>
      <vt:lpstr>Центр игры</vt:lpstr>
      <vt:lpstr>Слайд 45</vt:lpstr>
      <vt:lpstr>Слайд 46</vt:lpstr>
      <vt:lpstr>Слайд 47</vt:lpstr>
      <vt:lpstr>Центр книги </vt:lpstr>
      <vt:lpstr>Слайд 49</vt:lpstr>
      <vt:lpstr>Центр уединения</vt:lpstr>
      <vt:lpstr>Успехи и достижения группы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Паспорт страшей группы компенсирующей направленности«Цветик -семицветик» МДОУ «Детский сад № 54 « Подснежник» г. Петрозаводск </dc:title>
  <dc:creator>Пользователь</dc:creator>
  <cp:lastModifiedBy>tolgi</cp:lastModifiedBy>
  <cp:revision>138</cp:revision>
  <dcterms:created xsi:type="dcterms:W3CDTF">2020-11-05T09:30:27Z</dcterms:created>
  <dcterms:modified xsi:type="dcterms:W3CDTF">2021-10-18T05:59:38Z</dcterms:modified>
</cp:coreProperties>
</file>