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</p:sldMasterIdLst>
  <p:sldIdLst>
    <p:sldId id="273" r:id="rId3"/>
    <p:sldId id="271" r:id="rId4"/>
    <p:sldId id="274" r:id="rId5"/>
    <p:sldId id="258" r:id="rId6"/>
    <p:sldId id="287" r:id="rId7"/>
    <p:sldId id="288" r:id="rId8"/>
    <p:sldId id="272" r:id="rId9"/>
    <p:sldId id="275" r:id="rId10"/>
    <p:sldId id="259" r:id="rId11"/>
    <p:sldId id="260" r:id="rId12"/>
    <p:sldId id="261" r:id="rId13"/>
    <p:sldId id="276" r:id="rId14"/>
    <p:sldId id="262" r:id="rId15"/>
    <p:sldId id="277" r:id="rId16"/>
    <p:sldId id="278" r:id="rId17"/>
    <p:sldId id="265" r:id="rId18"/>
    <p:sldId id="266" r:id="rId19"/>
    <p:sldId id="281" r:id="rId20"/>
    <p:sldId id="282" r:id="rId21"/>
    <p:sldId id="285" r:id="rId22"/>
    <p:sldId id="283" r:id="rId23"/>
    <p:sldId id="284" r:id="rId24"/>
    <p:sldId id="28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CCFF"/>
    <a:srgbClr val="FFCC66"/>
    <a:srgbClr val="FFCC00"/>
    <a:srgbClr val="FF9900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4" autoAdjust="0"/>
    <p:restoredTop sz="94660"/>
  </p:normalViewPr>
  <p:slideViewPr>
    <p:cSldViewPr>
      <p:cViewPr varScale="1">
        <p:scale>
          <a:sx n="91" d="100"/>
          <a:sy n="91" d="100"/>
        </p:scale>
        <p:origin x="-120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54863-B019-4B40-98E4-AE611687C1B1}" type="datetimeFigureOut">
              <a:rPr lang="ru-RU"/>
              <a:pPr>
                <a:defRPr/>
              </a:pPr>
              <a:t>24.07.2023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9536C-49C9-4C30-B798-BD67FDB6B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2A363-3E6E-4181-9C6F-45FC8646C452}" type="datetimeFigureOut">
              <a:rPr lang="ru-RU"/>
              <a:pPr>
                <a:defRPr/>
              </a:pPr>
              <a:t>24.07.2023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BE807-8B86-49B4-B4F8-FCA331AA0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6505F-3BCA-4145-94ED-5872E02C6872}" type="datetimeFigureOut">
              <a:rPr lang="ru-RU"/>
              <a:pPr>
                <a:defRPr/>
              </a:pPr>
              <a:t>24.07.2023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1B1FC-9B57-4DA0-8878-DEEE42DEA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1D6CB-415F-468C-83E0-0BA20BBBF1E1}" type="datetimeFigureOut">
              <a:rPr lang="ru-RU"/>
              <a:pPr>
                <a:defRPr/>
              </a:pPr>
              <a:t>24.07.2023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9809A-AB5C-47E1-BFB9-5995392DA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B65A2-0C69-42FA-B555-CB604389D5D1}" type="datetimeFigureOut">
              <a:rPr lang="ru-RU"/>
              <a:pPr>
                <a:defRPr/>
              </a:pPr>
              <a:t>24.07.2023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81833-8213-4016-9C73-6BBAEB233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88ED1-BCC3-4D9E-AF51-AA2F98A86ABF}" type="datetimeFigureOut">
              <a:rPr lang="ru-RU"/>
              <a:pPr>
                <a:defRPr/>
              </a:pPr>
              <a:t>24.07.2023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41861-AAD3-4F03-9F17-C2B282B4B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DE996-47B7-4023-8B74-FFFF0F0A4CD1}" type="datetimeFigureOut">
              <a:rPr lang="ru-RU"/>
              <a:pPr>
                <a:defRPr/>
              </a:pPr>
              <a:t>24.07.2023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38C75-5E42-4CB9-91F5-F77622C66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BE477-5761-4EBA-B1B5-1531A2D80295}" type="datetimeFigureOut">
              <a:rPr lang="ru-RU"/>
              <a:pPr>
                <a:defRPr/>
              </a:pPr>
              <a:t>24.07.2023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4B440-0F65-4C2A-A537-DD053B1DF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E7347-DC3F-4538-865B-C98DFE007293}" type="datetimeFigureOut">
              <a:rPr lang="ru-RU"/>
              <a:pPr>
                <a:defRPr/>
              </a:pPr>
              <a:t>24.07.2023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AB275-612E-47B7-A16B-C19DDCF27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CE01F-F6EF-4A02-875A-91FF3B245C69}" type="datetimeFigureOut">
              <a:rPr lang="ru-RU"/>
              <a:pPr>
                <a:defRPr/>
              </a:pPr>
              <a:t>24.07.2023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F536A-48EF-472F-AFF2-974BB20F4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56A5F-704B-42FD-A92E-957688308AC3}" type="datetimeFigureOut">
              <a:rPr lang="ru-RU"/>
              <a:pPr>
                <a:defRPr/>
              </a:pPr>
              <a:t>24.07.2023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59E46-B662-48AF-B264-29EE9F3F7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0493C-D8F5-4D7F-874D-DAF9964CB05F}" type="datetimeFigureOut">
              <a:rPr lang="ru-RU"/>
              <a:pPr>
                <a:defRPr/>
              </a:pPr>
              <a:t>24.07.2023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0247B-BD5E-4895-9B8A-BA4EC8F2D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34190-C7AC-4C53-862C-4257B82BB2A6}" type="datetimeFigureOut">
              <a:rPr lang="ru-RU"/>
              <a:pPr>
                <a:defRPr/>
              </a:pPr>
              <a:t>24.07.2023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F203D-0F6F-4B24-B009-66E75894B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2CC5E-EEFC-4E64-9DCC-6B876639F7B4}" type="datetimeFigureOut">
              <a:rPr lang="ru-RU"/>
              <a:pPr>
                <a:defRPr/>
              </a:pPr>
              <a:t>24.07.2023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F5B56-B1CC-4A02-BDF8-295B4C3FE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05933-222C-41B0-85DF-8E5287D39A66}" type="datetimeFigureOut">
              <a:rPr lang="ru-RU"/>
              <a:pPr>
                <a:defRPr/>
              </a:pPr>
              <a:t>24.07.2023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63132-00DC-4434-8A27-9EEB1650F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E409F-0C4A-4AE7-B7C5-CCAFB9598806}" type="datetimeFigureOut">
              <a:rPr lang="ru-RU"/>
              <a:pPr>
                <a:defRPr/>
              </a:pPr>
              <a:t>24.07.2023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B04A4-FD38-40FE-A73F-A60D633C8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3A0C4-40F3-4329-8E57-8CB599701FB0}" type="datetimeFigureOut">
              <a:rPr lang="ru-RU"/>
              <a:pPr>
                <a:defRPr/>
              </a:pPr>
              <a:t>24.07.2023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847C2-5015-49F9-A674-4A60398D8F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B989-A458-4913-B015-EF626C2CE4B9}" type="datetimeFigureOut">
              <a:rPr lang="ru-RU"/>
              <a:pPr>
                <a:defRPr/>
              </a:pPr>
              <a:t>24.07.2023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58CB1-86BE-4DD6-A88B-FFB862083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44AEB-7C5E-4ADD-9AD5-A6F37C5179C9}" type="datetimeFigureOut">
              <a:rPr lang="ru-RU"/>
              <a:pPr>
                <a:defRPr/>
              </a:pPr>
              <a:t>24.07.2023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14DB2-FBE9-4635-97FE-3C9C11EAC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34DBD-63BE-4262-AAAC-A074B7EDC134}" type="datetimeFigureOut">
              <a:rPr lang="ru-RU"/>
              <a:pPr>
                <a:defRPr/>
              </a:pPr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88C57-973A-4F17-9B88-17EC8CEAC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36DFA7-ECDA-412A-8576-B0548A733133}" type="datetimeFigureOut">
              <a:rPr lang="ru-RU"/>
              <a:pPr>
                <a:defRPr/>
              </a:pPr>
              <a:t>24.07.2023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D2DEFB-8F94-41CD-A8C4-4DA085A63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6" r:id="rId2"/>
    <p:sldLayoutId id="2147483709" r:id="rId3"/>
    <p:sldLayoutId id="2147483695" r:id="rId4"/>
    <p:sldLayoutId id="2147483710" r:id="rId5"/>
    <p:sldLayoutId id="2147483711" r:id="rId6"/>
    <p:sldLayoutId id="2147483712" r:id="rId7"/>
    <p:sldLayoutId id="2147483694" r:id="rId8"/>
    <p:sldLayoutId id="2147483713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F15647D2-DCBD-4709-9166-4BFF436D8C21}" type="datetimeFigureOut">
              <a:rPr lang="ru-RU"/>
              <a:pPr>
                <a:defRPr/>
              </a:pPr>
              <a:t>24.07.2023</a:t>
            </a:fld>
            <a:endParaRPr lang="ru-RU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E5B0087-DCBE-4A45-9CF6-16C1D4EEC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loud.mail.ru/public/5gNY/F6wA1BV3r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856662" cy="4751387"/>
          </a:xfrm>
        </p:spPr>
        <p:txBody>
          <a:bodyPr/>
          <a:lstStyle/>
          <a:p>
            <a:pPr eaLnBrk="1" hangingPunct="1"/>
            <a:r>
              <a:rPr lang="ru-RU" sz="4000" i="1" smtClean="0">
                <a:solidFill>
                  <a:schemeClr val="bg1"/>
                </a:solidFill>
              </a:rPr>
              <a:t/>
            </a:r>
            <a:br>
              <a:rPr lang="ru-RU" sz="4000" i="1" smtClean="0">
                <a:solidFill>
                  <a:schemeClr val="bg1"/>
                </a:solidFill>
              </a:rPr>
            </a:br>
            <a:r>
              <a:rPr lang="ru-RU" sz="4000" i="1" smtClean="0">
                <a:solidFill>
                  <a:schemeClr val="bg1"/>
                </a:solidFill>
              </a:rPr>
              <a:t>Краткая презентация </a:t>
            </a:r>
            <a:br>
              <a:rPr lang="ru-RU" sz="4000" i="1" smtClean="0">
                <a:solidFill>
                  <a:schemeClr val="bg1"/>
                </a:solidFill>
              </a:rPr>
            </a:br>
            <a:r>
              <a:rPr lang="ru-RU" sz="4000" i="1" smtClean="0">
                <a:solidFill>
                  <a:schemeClr val="bg1"/>
                </a:solidFill>
              </a:rPr>
              <a:t/>
            </a:r>
            <a:br>
              <a:rPr lang="ru-RU" sz="4000" i="1" smtClean="0">
                <a:solidFill>
                  <a:schemeClr val="bg1"/>
                </a:solidFill>
              </a:rPr>
            </a:br>
            <a:r>
              <a:rPr lang="ru-RU" sz="4000" smtClean="0">
                <a:solidFill>
                  <a:schemeClr val="bg1"/>
                </a:solidFill>
              </a:rPr>
              <a:t>Образовательной программы </a:t>
            </a:r>
            <a:br>
              <a:rPr lang="ru-RU" sz="4000" smtClean="0">
                <a:solidFill>
                  <a:schemeClr val="bg1"/>
                </a:solidFill>
              </a:rPr>
            </a:br>
            <a:r>
              <a:rPr lang="ru-RU" sz="4000" smtClean="0">
                <a:solidFill>
                  <a:schemeClr val="bg1"/>
                </a:solidFill>
              </a:rPr>
              <a:t>дошкольного образования </a:t>
            </a:r>
            <a:br>
              <a:rPr lang="ru-RU" sz="4000" smtClean="0">
                <a:solidFill>
                  <a:schemeClr val="bg1"/>
                </a:solidFill>
              </a:rPr>
            </a:br>
            <a:r>
              <a:rPr lang="ru-RU" sz="4000" i="1" smtClean="0">
                <a:solidFill>
                  <a:schemeClr val="bg1"/>
                </a:solidFill>
              </a:rPr>
              <a:t>МДОУ </a:t>
            </a:r>
            <a:br>
              <a:rPr lang="ru-RU" sz="4000" i="1" smtClean="0">
                <a:solidFill>
                  <a:schemeClr val="bg1"/>
                </a:solidFill>
              </a:rPr>
            </a:br>
            <a:r>
              <a:rPr lang="ru-RU" sz="4000" i="1" smtClean="0">
                <a:solidFill>
                  <a:schemeClr val="bg1"/>
                </a:solidFill>
              </a:rPr>
              <a:t>«Детский сад № 54 </a:t>
            </a:r>
            <a:br>
              <a:rPr lang="ru-RU" sz="4000" i="1" smtClean="0">
                <a:solidFill>
                  <a:schemeClr val="bg1"/>
                </a:solidFill>
              </a:rPr>
            </a:br>
            <a:r>
              <a:rPr lang="ru-RU" sz="4000" i="1" smtClean="0">
                <a:solidFill>
                  <a:schemeClr val="bg1"/>
                </a:solidFill>
              </a:rPr>
              <a:t>«Подснежник»»</a:t>
            </a:r>
          </a:p>
        </p:txBody>
      </p:sp>
      <p:pic>
        <p:nvPicPr>
          <p:cNvPr id="23554" name="Picture 8" descr="0_117087_4feb9a07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4433888"/>
            <a:ext cx="2484437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825" y="765175"/>
            <a:ext cx="8713788" cy="2087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>
                <a:solidFill>
                  <a:schemeClr val="tx1"/>
                </a:solidFill>
              </a:rPr>
              <a:t>Содержание Программы обеспечивает развитие личности, мотивации и способностей детей в различных видах деятельности и охватывает следующие структурные единицы, представляющие направления развития и образования детей:</a:t>
            </a:r>
          </a:p>
        </p:txBody>
      </p:sp>
      <p:cxnSp>
        <p:nvCxnSpPr>
          <p:cNvPr id="6" name="Прямая соединительная линия 5"/>
          <p:cNvCxnSpPr>
            <a:stCxn id="4" idx="2"/>
          </p:cNvCxnSpPr>
          <p:nvPr/>
        </p:nvCxnSpPr>
        <p:spPr>
          <a:xfrm>
            <a:off x="4608513" y="2865438"/>
            <a:ext cx="0" cy="1152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27088" y="4005263"/>
            <a:ext cx="7561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27088" y="4005263"/>
            <a:ext cx="0" cy="576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627313" y="4005263"/>
            <a:ext cx="0" cy="576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608513" y="4005263"/>
            <a:ext cx="0" cy="576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388350" y="4019550"/>
            <a:ext cx="0" cy="576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659563" y="4005263"/>
            <a:ext cx="0" cy="576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79388" y="3933825"/>
            <a:ext cx="1800225" cy="136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>
                <a:solidFill>
                  <a:schemeClr val="tx1"/>
                </a:solidFill>
              </a:rPr>
              <a:t>Социально-коммуникативное развитие </a:t>
            </a:r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24750" y="3933825"/>
            <a:ext cx="1503363" cy="1354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ru-RU" sz="1400" b="1">
                <a:solidFill>
                  <a:schemeClr val="tx1"/>
                </a:solidFill>
              </a:rPr>
              <a:t>Физическое развитие</a:t>
            </a:r>
            <a:r>
              <a:rPr lang="ru-RU" b="1">
                <a:solidFill>
                  <a:srgbClr val="00B050"/>
                </a:solidFill>
              </a:rPr>
              <a:t> </a:t>
            </a:r>
            <a:endParaRPr lang="ru-RU">
              <a:solidFill>
                <a:srgbClr val="00B050"/>
              </a:solidFill>
            </a:endParaRPr>
          </a:p>
          <a:p>
            <a:pPr algn="ctr">
              <a:defRPr/>
            </a:pPr>
            <a:endParaRPr lang="ru-RU">
              <a:solidFill>
                <a:srgbClr val="00B05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51050" y="3933825"/>
            <a:ext cx="1873250" cy="1354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400" b="1">
                <a:solidFill>
                  <a:schemeClr val="tx1"/>
                </a:solidFill>
              </a:rPr>
              <a:t>Познавательное развитие</a:t>
            </a:r>
            <a:r>
              <a:rPr lang="ru-RU" b="1">
                <a:solidFill>
                  <a:srgbClr val="00B050"/>
                </a:solidFill>
              </a:rPr>
              <a:t> </a:t>
            </a:r>
            <a:endParaRPr lang="ru-RU">
              <a:solidFill>
                <a:srgbClr val="00B050"/>
              </a:solidFill>
            </a:endParaRPr>
          </a:p>
          <a:p>
            <a:pPr algn="ctr">
              <a:defRPr/>
            </a:pPr>
            <a:endParaRPr lang="ru-RU">
              <a:solidFill>
                <a:srgbClr val="00B05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95738" y="3933825"/>
            <a:ext cx="1636712" cy="1350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400" b="1">
                <a:solidFill>
                  <a:schemeClr val="tx1"/>
                </a:solidFill>
              </a:rPr>
              <a:t>Речевое развитие</a:t>
            </a:r>
            <a:r>
              <a:rPr lang="ru-RU" b="1">
                <a:solidFill>
                  <a:srgbClr val="00B050"/>
                </a:solidFill>
              </a:rPr>
              <a:t> </a:t>
            </a:r>
            <a:endParaRPr lang="ru-RU">
              <a:solidFill>
                <a:srgbClr val="00B050"/>
              </a:solidFill>
            </a:endParaRPr>
          </a:p>
          <a:p>
            <a:pPr algn="ctr">
              <a:defRPr/>
            </a:pPr>
            <a:endParaRPr lang="ru-RU">
              <a:solidFill>
                <a:srgbClr val="00B05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24525" y="3933825"/>
            <a:ext cx="1701800" cy="1350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ru-RU" sz="1400" b="1">
                <a:solidFill>
                  <a:schemeClr val="tx1"/>
                </a:solidFill>
              </a:rPr>
              <a:t>Художественно-эстетическое развитие</a:t>
            </a:r>
            <a:r>
              <a:rPr lang="ru-RU" sz="1400" b="1">
                <a:solidFill>
                  <a:srgbClr val="00B050"/>
                </a:solidFill>
              </a:rPr>
              <a:t> </a:t>
            </a:r>
            <a:endParaRPr lang="ru-RU" sz="1400">
              <a:solidFill>
                <a:srgbClr val="00B050"/>
              </a:solidFill>
            </a:endParaRPr>
          </a:p>
          <a:p>
            <a:pPr algn="ctr">
              <a:defRPr/>
            </a:pPr>
            <a:endParaRPr lang="ru-RU" sz="140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2"/>
          <p:cNvSpPr>
            <a:spLocks noGrp="1"/>
          </p:cNvSpPr>
          <p:nvPr>
            <p:ph idx="4294967295"/>
          </p:nvPr>
        </p:nvSpPr>
        <p:spPr>
          <a:xfrm>
            <a:off x="179388" y="188913"/>
            <a:ext cx="7777162" cy="6264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300" b="1" i="1" u="sng" smtClean="0">
                <a:solidFill>
                  <a:schemeClr val="bg1"/>
                </a:solidFill>
              </a:rPr>
              <a:t>       </a:t>
            </a:r>
            <a:r>
              <a:rPr lang="ru-RU" sz="2000" b="1" i="1" u="sng" smtClean="0">
                <a:solidFill>
                  <a:schemeClr val="bg1"/>
                </a:solidFill>
              </a:rPr>
              <a:t>Образовательная область </a:t>
            </a:r>
          </a:p>
          <a:p>
            <a:pPr algn="ctr" eaLnBrk="1" hangingPunct="1">
              <a:buFontTx/>
              <a:buNone/>
            </a:pPr>
            <a:r>
              <a:rPr lang="ru-RU" sz="2000" b="1" i="1" u="sng" smtClean="0">
                <a:solidFill>
                  <a:schemeClr val="bg1"/>
                </a:solidFill>
              </a:rPr>
              <a:t> Социально-коммуникативное развитие</a:t>
            </a:r>
            <a:r>
              <a:rPr lang="ru-RU" sz="2000" b="1" i="1" smtClean="0">
                <a:solidFill>
                  <a:schemeClr val="bg1"/>
                </a:solidFill>
              </a:rPr>
              <a:t> </a:t>
            </a:r>
            <a:r>
              <a:rPr lang="ru-RU" sz="2000" b="1" i="1" u="sng" smtClean="0">
                <a:solidFill>
                  <a:schemeClr val="bg1"/>
                </a:solidFill>
              </a:rPr>
              <a:t>предусматривает:</a:t>
            </a:r>
          </a:p>
          <a:p>
            <a:pPr eaLnBrk="1" hangingPunct="1"/>
            <a:r>
              <a:rPr lang="ru-RU" sz="1600" i="1" smtClean="0">
                <a:solidFill>
                  <a:schemeClr val="bg1"/>
                </a:solidFill>
              </a:rPr>
              <a:t>усвоение и присвоение норм, правил поведения и морально-нравственных ценностей, принятых в российском обществе; </a:t>
            </a:r>
          </a:p>
          <a:p>
            <a:r>
              <a:rPr lang="ru-RU" sz="1600" i="1" smtClean="0">
                <a:solidFill>
                  <a:schemeClr val="bg1"/>
                </a:solidFill>
              </a:rPr>
              <a:t>развитие общения ребёнка со взрослыми и сверстниками, формирование готовности к совместной деятельности и сотрудничеству;</a:t>
            </a:r>
          </a:p>
          <a:p>
            <a:r>
              <a:rPr lang="ru-RU" sz="1600" i="1" smtClean="0">
                <a:solidFill>
                  <a:schemeClr val="bg1"/>
                </a:solidFill>
              </a:rPr>
              <a:t>формирование у ребенка основ гражданственности и патриотизма, уважительного отношения и чувства принадлежности к своей семье, сообществу детей и взрослых в Организации, региону проживания и стране в целом;</a:t>
            </a:r>
          </a:p>
          <a:p>
            <a:r>
              <a:rPr lang="ru-RU" sz="1600" i="1" smtClean="0">
                <a:solidFill>
                  <a:schemeClr val="bg1"/>
                </a:solidFill>
              </a:rPr>
              <a:t>развитие эмоциональной отзывчивости и сопереживания, социального и эмоционального интеллекта, воспитание гуманных чувств и отношений;</a:t>
            </a:r>
          </a:p>
          <a:p>
            <a:r>
              <a:rPr lang="ru-RU" sz="1600" i="1" smtClean="0">
                <a:solidFill>
                  <a:schemeClr val="bg1"/>
                </a:solidFill>
              </a:rPr>
              <a:t>развитие самостоятельности и инициативности, планирования и регуляции ребенком собственных действий; </a:t>
            </a:r>
          </a:p>
          <a:p>
            <a:r>
              <a:rPr lang="ru-RU" sz="1600" i="1" smtClean="0">
                <a:solidFill>
                  <a:schemeClr val="bg1"/>
                </a:solidFill>
              </a:rPr>
              <a:t>формирование позитивных установок к различным видам деятельности, труда и творчества; </a:t>
            </a:r>
          </a:p>
          <a:p>
            <a:r>
              <a:rPr lang="ru-RU" sz="1600" i="1" smtClean="0">
                <a:solidFill>
                  <a:schemeClr val="bg1"/>
                </a:solidFill>
              </a:rPr>
              <a:t>формирование основ социальной навигации и безопасного поведения в быту и природе, социуме и медиапространстве (цифровой среде)</a:t>
            </a:r>
            <a:r>
              <a:rPr lang="ru-RU" sz="1600" smtClean="0"/>
              <a:t> </a:t>
            </a:r>
          </a:p>
        </p:txBody>
      </p:sp>
      <p:pic>
        <p:nvPicPr>
          <p:cNvPr id="33794" name="Picture 7" descr="0_85a62_80a5f752_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5373688"/>
            <a:ext cx="19050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76250"/>
            <a:ext cx="8893175" cy="6121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b="1" i="1" u="sng" smtClean="0">
                <a:solidFill>
                  <a:schemeClr val="bg1"/>
                </a:solidFill>
              </a:rPr>
              <a:t>Образовательная область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b="1" i="1" u="sng" smtClean="0">
                <a:solidFill>
                  <a:schemeClr val="bg1"/>
                </a:solidFill>
              </a:rPr>
              <a:t>Познавательное развитие</a:t>
            </a:r>
            <a:r>
              <a:rPr lang="ru-RU" sz="1800" b="1" i="1" smtClean="0">
                <a:solidFill>
                  <a:schemeClr val="bg1"/>
                </a:solidFill>
              </a:rPr>
              <a:t> </a:t>
            </a:r>
            <a:r>
              <a:rPr lang="ru-RU" sz="1800" b="1" i="1" u="sng" smtClean="0">
                <a:solidFill>
                  <a:schemeClr val="bg1"/>
                </a:solidFill>
              </a:rPr>
              <a:t>предусматривает: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1800" b="1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i="1" smtClean="0">
                <a:solidFill>
                  <a:schemeClr val="bg1"/>
                </a:solidFill>
              </a:rPr>
              <a:t>развитие любознательности, интереса и мотивации к познавательной деятельности; </a:t>
            </a:r>
          </a:p>
          <a:p>
            <a:pPr>
              <a:lnSpc>
                <a:spcPct val="80000"/>
              </a:lnSpc>
            </a:pPr>
            <a:r>
              <a:rPr lang="ru-RU" sz="1600" i="1" smtClean="0">
                <a:solidFill>
                  <a:schemeClr val="bg1"/>
                </a:solidFill>
              </a:rPr>
              <a:t>освоение сенсорных эталонов и перцептивных (обследовательских) действий, развитие поисковых исследовательских умений, мыслительных операций, воображения и способности к творческому преобразованию объектов познания, становление сознания;</a:t>
            </a:r>
          </a:p>
          <a:p>
            <a:pPr>
              <a:lnSpc>
                <a:spcPct val="80000"/>
              </a:lnSpc>
            </a:pPr>
            <a:r>
              <a:rPr lang="ru-RU" sz="1600" i="1" smtClean="0">
                <a:solidFill>
                  <a:schemeClr val="bg1"/>
                </a:solidFill>
              </a:rPr>
              <a:t>формирование представлений о количестве, числе, счете, величине, геометрических фигурах, пространстве, времени, математических зависимостях и отношениях этих категорий, овладение логико-математическими способами их познания;</a:t>
            </a:r>
          </a:p>
          <a:p>
            <a:pPr>
              <a:lnSpc>
                <a:spcPct val="80000"/>
              </a:lnSpc>
            </a:pPr>
            <a:r>
              <a:rPr lang="ru-RU" sz="1600" i="1" smtClean="0">
                <a:solidFill>
                  <a:schemeClr val="bg1"/>
                </a:solidFill>
              </a:rPr>
              <a:t>формирование представлений о себе и ближайшем социальном окружении, культурно-исторических событиях, традициях и социокультурных ценностях малой родины и Отечества, многообразии стран и народов мира; </a:t>
            </a:r>
          </a:p>
          <a:p>
            <a:pPr>
              <a:lnSpc>
                <a:spcPct val="80000"/>
              </a:lnSpc>
            </a:pPr>
            <a:r>
              <a:rPr lang="ru-RU" sz="1600" i="1" smtClean="0">
                <a:solidFill>
                  <a:schemeClr val="bg1"/>
                </a:solidFill>
              </a:rPr>
              <a:t>формирование целостной картины мира, представлений об объектах окружающего мира, их свойствах и отношениях; </a:t>
            </a:r>
          </a:p>
          <a:p>
            <a:pPr>
              <a:lnSpc>
                <a:spcPct val="80000"/>
              </a:lnSpc>
            </a:pPr>
            <a:r>
              <a:rPr lang="ru-RU" sz="1600" i="1" smtClean="0">
                <a:solidFill>
                  <a:schemeClr val="bg1"/>
                </a:solidFill>
              </a:rPr>
              <a:t>формирование основ экологической культуры, знаний об особенностях и многообразии природы Родного края и различных природных зон, о взаимосвязях внутри природных сообществ и роли человека в природе, правилах поведения в природной среде, воспитание гуманного отношения к природе;</a:t>
            </a:r>
          </a:p>
          <a:p>
            <a:pPr>
              <a:lnSpc>
                <a:spcPct val="80000"/>
              </a:lnSpc>
            </a:pPr>
            <a:r>
              <a:rPr lang="ru-RU" sz="1600" i="1" smtClean="0">
                <a:solidFill>
                  <a:schemeClr val="bg1"/>
                </a:solidFill>
              </a:rPr>
              <a:t> формирование представлений о цифровых средствах познания окружающего мира, способах их безопасного использования.</a:t>
            </a:r>
          </a:p>
          <a:p>
            <a:pPr eaLnBrk="1" hangingPunct="1">
              <a:lnSpc>
                <a:spcPct val="80000"/>
              </a:lnSpc>
            </a:pPr>
            <a:endParaRPr lang="ru-RU" sz="1900" smtClean="0">
              <a:solidFill>
                <a:schemeClr val="bg1"/>
              </a:solidFill>
            </a:endParaRPr>
          </a:p>
        </p:txBody>
      </p:sp>
      <p:pic>
        <p:nvPicPr>
          <p:cNvPr id="34818" name="Picture 4" descr="konkurs_chten_2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5589588"/>
            <a:ext cx="2027237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ъект 2"/>
          <p:cNvSpPr>
            <a:spLocks noGrp="1"/>
          </p:cNvSpPr>
          <p:nvPr>
            <p:ph idx="4294967295"/>
          </p:nvPr>
        </p:nvSpPr>
        <p:spPr>
          <a:xfrm>
            <a:off x="323850" y="476250"/>
            <a:ext cx="8667750" cy="597693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b="1" i="1" u="sng" smtClean="0">
                <a:solidFill>
                  <a:schemeClr val="bg1"/>
                </a:solidFill>
              </a:rPr>
              <a:t>Образовательная область Речевое развитие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700" b="1" smtClean="0">
                <a:solidFill>
                  <a:schemeClr val="bg1"/>
                </a:solidFill>
              </a:rPr>
              <a:t> </a:t>
            </a:r>
            <a:r>
              <a:rPr lang="ru-RU" sz="1800" b="1" i="1" u="sng" smtClean="0">
                <a:solidFill>
                  <a:schemeClr val="bg1"/>
                </a:solidFill>
              </a:rPr>
              <a:t>предусматривает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1800" b="1" i="1" u="sng" smtClean="0">
              <a:solidFill>
                <a:schemeClr val="bg1"/>
              </a:solidFill>
            </a:endParaRPr>
          </a:p>
          <a:p>
            <a:r>
              <a:rPr lang="ru-RU" sz="1600" i="1" smtClean="0">
                <a:solidFill>
                  <a:schemeClr val="bg1"/>
                </a:solidFill>
              </a:rPr>
              <a:t>владение речью как средством коммуникации, познания и самовыражения; </a:t>
            </a:r>
          </a:p>
          <a:p>
            <a:r>
              <a:rPr lang="ru-RU" sz="1600" i="1" smtClean="0">
                <a:solidFill>
                  <a:schemeClr val="bg1"/>
                </a:solidFill>
              </a:rPr>
              <a:t>формирование правильного звукопроизношения; </a:t>
            </a:r>
          </a:p>
          <a:p>
            <a:r>
              <a:rPr lang="ru-RU" sz="1600" i="1" smtClean="0">
                <a:solidFill>
                  <a:schemeClr val="bg1"/>
                </a:solidFill>
              </a:rPr>
              <a:t>развитие звуковой и интонационной культуры речи; развитие фонематического слуха; </a:t>
            </a:r>
          </a:p>
          <a:p>
            <a:r>
              <a:rPr lang="ru-RU" sz="1600" i="1" smtClean="0">
                <a:solidFill>
                  <a:schemeClr val="bg1"/>
                </a:solidFill>
              </a:rPr>
              <a:t>обогащение активного и пассивного словарного запаса; </a:t>
            </a:r>
          </a:p>
          <a:p>
            <a:r>
              <a:rPr lang="ru-RU" sz="1600" i="1" smtClean="0">
                <a:solidFill>
                  <a:schemeClr val="bg1"/>
                </a:solidFill>
              </a:rPr>
              <a:t>развитие грамматически правильной речи</a:t>
            </a:r>
          </a:p>
          <a:p>
            <a:r>
              <a:rPr lang="ru-RU" sz="1600" i="1" smtClean="0">
                <a:solidFill>
                  <a:schemeClr val="bg1"/>
                </a:solidFill>
              </a:rPr>
              <a:t>развитие диалогической и монологической речи; </a:t>
            </a:r>
          </a:p>
          <a:p>
            <a:r>
              <a:rPr lang="ru-RU" sz="1600" i="1" smtClean="0">
                <a:solidFill>
                  <a:schemeClr val="bg1"/>
                </a:solidFill>
              </a:rPr>
              <a:t>развитие интереса к фольклору и художественной литературе, развитие навыков слушания и понимания произведений различных жанров, развитие образности речи и словесного творчества; </a:t>
            </a:r>
          </a:p>
          <a:p>
            <a:r>
              <a:rPr lang="ru-RU" sz="1600" i="1" smtClean="0">
                <a:solidFill>
                  <a:schemeClr val="bg1"/>
                </a:solidFill>
              </a:rPr>
              <a:t>формирование предпосылок к обучению грамоте.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i="1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5842" name="Picture 5" descr="schrijft001w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4581525"/>
            <a:ext cx="24193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435975" cy="56499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1900" b="1" u="sng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600" b="1" i="1" u="sng" smtClean="0">
                <a:solidFill>
                  <a:schemeClr val="bg1"/>
                </a:solidFill>
              </a:rPr>
              <a:t>Образовательная область</a:t>
            </a:r>
            <a:r>
              <a:rPr lang="ru-RU" sz="900" b="1" i="1" u="sng" smtClean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600" b="1" i="1" u="sng" smtClean="0">
                <a:solidFill>
                  <a:schemeClr val="bg1"/>
                </a:solidFill>
              </a:rPr>
              <a:t>Художественно-эстетическое развитие</a:t>
            </a:r>
            <a:r>
              <a:rPr lang="ru-RU" sz="1900" b="1" smtClean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600" b="1" i="1" u="sng" smtClean="0">
                <a:solidFill>
                  <a:schemeClr val="bg1"/>
                </a:solidFill>
              </a:rPr>
              <a:t>предусматривает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solidFill>
                  <a:schemeClr val="bg1"/>
                </a:solidFill>
              </a:rPr>
              <a:t>развитие предпосылок ценностно-смыслового восприятия и понимания мира природы и произведений искусства (словесного, музыкального, изобразительного); 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solidFill>
                  <a:schemeClr val="bg1"/>
                </a:solidFill>
              </a:rPr>
              <a:t>становление эстетического и эмоционально-нравственного отношения к окружающему миру, воспитание эстетического вкуса;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solidFill>
                  <a:schemeClr val="bg1"/>
                </a:solidFill>
              </a:rPr>
              <a:t>формирование элементарных представлений о видах искусства (музыка, живопись, театр, народное искусство и др.); 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solidFill>
                  <a:schemeClr val="bg1"/>
                </a:solidFill>
              </a:rPr>
              <a:t>формирование художественных умений и навыков в разных видах деятельности (рисовании, лепке, аппликации, художественном конструировании, пении, игре на детских музыкальных инструментах, музыкально-ритмических движениях, словесном творчестве и др), 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solidFill>
                  <a:schemeClr val="bg1"/>
                </a:solidFill>
              </a:rPr>
              <a:t>освоение разнообразных средств художественной выразительности в различных видах искусства;</a:t>
            </a:r>
            <a:r>
              <a:rPr lang="ru-RU" sz="1600" b="1" i="1" smtClean="0">
                <a:solidFill>
                  <a:schemeClr val="bg1"/>
                </a:solidFill>
              </a:rPr>
              <a:t> </a:t>
            </a:r>
            <a:endParaRPr lang="ru-RU" sz="16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smtClean="0">
                <a:solidFill>
                  <a:schemeClr val="bg1"/>
                </a:solidFill>
              </a:rPr>
              <a:t>реализацию художественно-творческих способностей ребенка в повседневной жизни и различных видах досуговой деятельности (праздники, развлечения и др.) 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solidFill>
                  <a:schemeClr val="bg1"/>
                </a:solidFill>
              </a:rPr>
              <a:t>развитие и поддержку самостоятельной творческой деятельности детей (изобразительной, конструктивной, музыкальной, художественно-речевой, театрализованной и др.).</a:t>
            </a:r>
            <a:r>
              <a:rPr lang="ru-RU" sz="12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</p:txBody>
      </p:sp>
      <p:pic>
        <p:nvPicPr>
          <p:cNvPr id="36866" name="Picture 4" descr="0_b18a5_79563ba4_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159385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8893175" cy="65976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i="1" u="sng" smtClean="0">
                <a:solidFill>
                  <a:schemeClr val="bg1"/>
                </a:solidFill>
              </a:rPr>
              <a:t>Образовательная область Физическое развитие</a:t>
            </a:r>
            <a:r>
              <a:rPr lang="ru-RU" sz="2400" b="1" smtClean="0">
                <a:solidFill>
                  <a:schemeClr val="bg1"/>
                </a:solidFill>
              </a:rPr>
              <a:t> </a:t>
            </a:r>
            <a:r>
              <a:rPr lang="ru-RU" sz="2400" b="1" i="1" u="sng" smtClean="0">
                <a:solidFill>
                  <a:schemeClr val="bg1"/>
                </a:solidFill>
              </a:rPr>
              <a:t>предусматривает</a:t>
            </a:r>
          </a:p>
          <a:p>
            <a:r>
              <a:rPr lang="ru-RU" sz="1600" smtClean="0">
                <a:solidFill>
                  <a:schemeClr val="bg1"/>
                </a:solidFill>
              </a:rPr>
              <a:t>приобретение ребенком двигательного опыта в различных видах деятельности, развитие психофизических качеств (быстрота, сила, ловкость, выносливость, гибкость), координационных способностей, крупных групп мышц и мелкой моторики; </a:t>
            </a:r>
          </a:p>
          <a:p>
            <a:r>
              <a:rPr lang="ru-RU" sz="1600" smtClean="0">
                <a:solidFill>
                  <a:schemeClr val="bg1"/>
                </a:solidFill>
              </a:rPr>
              <a:t>формирование опорно-двигательного аппарата, развитие равновесия, глазомера, ориентировки в пространстве; </a:t>
            </a:r>
          </a:p>
          <a:p>
            <a:r>
              <a:rPr lang="ru-RU" sz="1600" smtClean="0">
                <a:solidFill>
                  <a:schemeClr val="bg1"/>
                </a:solidFill>
              </a:rPr>
              <a:t>овладение основными движениями (бросание, метание, ползание, лазанье, ходьба, бег, прыжки);</a:t>
            </a:r>
          </a:p>
          <a:p>
            <a:r>
              <a:rPr lang="ru-RU" sz="1600" smtClean="0">
                <a:solidFill>
                  <a:schemeClr val="bg1"/>
                </a:solidFill>
              </a:rPr>
              <a:t>обучение строевым, общеразвивающим упражнениям, музыкально-ритмическим движениям, подвижным играм, спортивным упражнениям и элементам спортивных игр (баскетбол, футбол, хоккей, бадминтон, настольный теннис, городки, кегли и др.); </a:t>
            </a:r>
          </a:p>
          <a:p>
            <a:r>
              <a:rPr lang="ru-RU" sz="1600" smtClean="0">
                <a:solidFill>
                  <a:schemeClr val="bg1"/>
                </a:solidFill>
              </a:rPr>
              <a:t>воспитание патриотизма, гражданской идентичности и нравственно-волевых качеств (воля, смелость, выдержка и др.);</a:t>
            </a:r>
          </a:p>
          <a:p>
            <a:r>
              <a:rPr lang="ru-RU" sz="1600" smtClean="0">
                <a:solidFill>
                  <a:schemeClr val="bg1"/>
                </a:solidFill>
              </a:rPr>
              <a:t>воспитание интереса к различным видам спорта и чувства гордости за выдающиеся достижения российских спортсменов;</a:t>
            </a:r>
          </a:p>
          <a:p>
            <a:r>
              <a:rPr lang="ru-RU" sz="1600" smtClean="0">
                <a:solidFill>
                  <a:schemeClr val="bg1"/>
                </a:solidFill>
              </a:rPr>
              <a:t>приобщение к здоровому образу жизни и активному отдыху, формирование представлений о здоровье, способах его сохранения и укрепления, правилах безопасного поведения в разных видах двигательной деятельности, воспитание бережного отношения к своему здоровью и здоровью окружающих.</a:t>
            </a:r>
          </a:p>
        </p:txBody>
      </p:sp>
      <p:pic>
        <p:nvPicPr>
          <p:cNvPr id="37890" name="Picture 5" descr="107558786_P295ba1d84796dae5007e614afefc2709cc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5445125"/>
            <a:ext cx="15843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50" y="849313"/>
            <a:ext cx="2414588" cy="29527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100">
              <a:solidFill>
                <a:srgbClr val="5C1F00"/>
              </a:solidFill>
            </a:endParaRPr>
          </a:p>
          <a:p>
            <a:pPr>
              <a:defRPr/>
            </a:pPr>
            <a:endParaRPr lang="ru-RU" sz="1100" b="1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100" b="1">
                <a:solidFill>
                  <a:schemeClr val="bg1"/>
                </a:solidFill>
              </a:rPr>
              <a:t>Материально - технические условия</a:t>
            </a:r>
          </a:p>
          <a:p>
            <a:pPr>
              <a:defRPr/>
            </a:pPr>
            <a:endParaRPr lang="ru-RU" sz="110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100">
                <a:solidFill>
                  <a:srgbClr val="000000"/>
                </a:solidFill>
              </a:rPr>
              <a:t>- Соответствуют санитарно – эпидемиологическим правилам и нормативам,  правилам пожарной безопасности, возрастным и индивидуальным особенностям детей </a:t>
            </a:r>
          </a:p>
          <a:p>
            <a:pPr>
              <a:defRPr/>
            </a:pPr>
            <a:r>
              <a:rPr lang="ru-RU" sz="1100">
                <a:solidFill>
                  <a:srgbClr val="000000"/>
                </a:solidFill>
              </a:rPr>
              <a:t>- Каждая группа имеет пространственную среду, оборудование, УМК  в соответствии с возрастом детей </a:t>
            </a:r>
          </a:p>
          <a:p>
            <a:pPr>
              <a:defRPr/>
            </a:pPr>
            <a:endParaRPr lang="ru-RU">
              <a:solidFill>
                <a:srgbClr val="000000"/>
              </a:solidFill>
            </a:endParaRPr>
          </a:p>
          <a:p>
            <a:pPr>
              <a:defRPr/>
            </a:pPr>
            <a:endParaRPr lang="ru-RU">
              <a:solidFill>
                <a:srgbClr val="5C1F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71775" y="836613"/>
            <a:ext cx="3671888" cy="28082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100" b="1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100" b="1">
                <a:solidFill>
                  <a:schemeClr val="bg1"/>
                </a:solidFill>
              </a:rPr>
              <a:t>Психолого – педагогические условия: </a:t>
            </a:r>
          </a:p>
          <a:p>
            <a:pPr>
              <a:defRPr/>
            </a:pPr>
            <a:r>
              <a:rPr lang="ru-RU" sz="900">
                <a:solidFill>
                  <a:srgbClr val="000000"/>
                </a:solidFill>
              </a:rPr>
              <a:t>-</a:t>
            </a:r>
            <a:r>
              <a:rPr lang="ru-RU" sz="1000">
                <a:solidFill>
                  <a:srgbClr val="000000"/>
                </a:solidFill>
              </a:rPr>
              <a:t>Уважение к человеческому достоинству детей, формирование и поддержка их положительной самооценки </a:t>
            </a:r>
          </a:p>
          <a:p>
            <a:pPr>
              <a:defRPr/>
            </a:pPr>
            <a:r>
              <a:rPr lang="ru-RU" sz="1000">
                <a:solidFill>
                  <a:srgbClr val="000000"/>
                </a:solidFill>
              </a:rPr>
              <a:t>- Использование форм и методов работы, соответствующих возрасту, индивидуальным особенностям </a:t>
            </a:r>
          </a:p>
          <a:p>
            <a:pPr>
              <a:defRPr/>
            </a:pPr>
            <a:r>
              <a:rPr lang="ru-RU" sz="1000">
                <a:solidFill>
                  <a:srgbClr val="000000"/>
                </a:solidFill>
              </a:rPr>
              <a:t>- Построение образовательной деятельности на основе взаимодействия взрослых с детьми </a:t>
            </a:r>
          </a:p>
          <a:p>
            <a:pPr>
              <a:defRPr/>
            </a:pPr>
            <a:r>
              <a:rPr lang="ru-RU" sz="1000">
                <a:solidFill>
                  <a:srgbClr val="000000"/>
                </a:solidFill>
              </a:rPr>
              <a:t>- Поддержка доброжелательного отношения детей к друг другу </a:t>
            </a:r>
          </a:p>
          <a:p>
            <a:pPr>
              <a:defRPr/>
            </a:pPr>
            <a:r>
              <a:rPr lang="ru-RU" sz="1000">
                <a:solidFill>
                  <a:srgbClr val="000000"/>
                </a:solidFill>
              </a:rPr>
              <a:t>- Возможность выбора детьми видов деятельности, общения </a:t>
            </a:r>
          </a:p>
          <a:p>
            <a:pPr>
              <a:defRPr/>
            </a:pPr>
            <a:r>
              <a:rPr lang="ru-RU" sz="1000">
                <a:solidFill>
                  <a:srgbClr val="000000"/>
                </a:solidFill>
              </a:rPr>
              <a:t>- Защита детей от всех форм физического и психического насилия </a:t>
            </a:r>
          </a:p>
          <a:p>
            <a:pPr>
              <a:defRPr/>
            </a:pPr>
            <a:r>
              <a:rPr lang="ru-RU" sz="1000">
                <a:solidFill>
                  <a:srgbClr val="000000"/>
                </a:solidFill>
              </a:rPr>
              <a:t>- Поддержка родителей в воспитании детей, вовлечение семей в образовательную деятельность </a:t>
            </a:r>
          </a:p>
        </p:txBody>
      </p:sp>
      <p:sp>
        <p:nvSpPr>
          <p:cNvPr id="38915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88913"/>
            <a:ext cx="8229600" cy="490537"/>
          </a:xfrm>
        </p:spPr>
        <p:txBody>
          <a:bodyPr/>
          <a:lstStyle/>
          <a:p>
            <a:r>
              <a:rPr lang="ru-RU" sz="3600" b="1" i="1" smtClean="0">
                <a:solidFill>
                  <a:schemeClr val="bg1"/>
                </a:solidFill>
              </a:rPr>
              <a:t>Условия реализации Программы</a:t>
            </a:r>
            <a:endParaRPr lang="ru-RU" sz="4000" smtClean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6443663" y="836613"/>
            <a:ext cx="2376487" cy="29527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1100" b="1" smtClean="0">
                <a:solidFill>
                  <a:schemeClr val="bg1"/>
                </a:solidFill>
              </a:rPr>
              <a:t>Финансовые</a:t>
            </a:r>
            <a:r>
              <a:rPr lang="ru-RU" sz="1000" b="1" smtClean="0">
                <a:solidFill>
                  <a:schemeClr val="bg1"/>
                </a:solidFill>
              </a:rPr>
              <a:t> </a:t>
            </a:r>
            <a:r>
              <a:rPr lang="ru-RU" sz="1100" b="1" smtClean="0">
                <a:solidFill>
                  <a:schemeClr val="bg1"/>
                </a:solidFill>
              </a:rPr>
              <a:t>условия: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1100" b="1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1000" smtClean="0">
                <a:solidFill>
                  <a:srgbClr val="000000"/>
                </a:solidFill>
              </a:rPr>
              <a:t>Обеспечивают возможность выполнения требований ФГОС ДО.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0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000" smtClean="0">
                <a:solidFill>
                  <a:srgbClr val="000000"/>
                </a:solidFill>
              </a:rPr>
              <a:t>      Гарантия бесплатного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000" smtClean="0">
                <a:solidFill>
                  <a:srgbClr val="000000"/>
                </a:solidFill>
              </a:rPr>
              <a:t>дошкольного образования за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000" smtClean="0">
                <a:solidFill>
                  <a:srgbClr val="000000"/>
                </a:solidFill>
              </a:rPr>
              <a:t>счет средств бюджетов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000" smtClean="0">
                <a:solidFill>
                  <a:srgbClr val="000000"/>
                </a:solidFill>
              </a:rPr>
              <a:t>бюджетной системы РФ в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000" smtClean="0">
                <a:solidFill>
                  <a:srgbClr val="000000"/>
                </a:solidFill>
              </a:rPr>
              <a:t>муниципальных организациях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000" smtClean="0">
                <a:solidFill>
                  <a:srgbClr val="000000"/>
                </a:solidFill>
              </a:rPr>
              <a:t>осуществляется на основе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000" smtClean="0">
                <a:solidFill>
                  <a:srgbClr val="000000"/>
                </a:solidFill>
              </a:rPr>
              <a:t>нормативов, определяемых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000" smtClean="0">
                <a:solidFill>
                  <a:srgbClr val="000000"/>
                </a:solidFill>
              </a:rPr>
              <a:t>органами государственной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000" smtClean="0">
                <a:solidFill>
                  <a:srgbClr val="000000"/>
                </a:solidFill>
              </a:rPr>
              <a:t>власти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8888" y="4005263"/>
            <a:ext cx="2825750" cy="27368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100" b="1">
                <a:solidFill>
                  <a:schemeClr val="bg1"/>
                </a:solidFill>
              </a:rPr>
              <a:t>Развивающая предметно-пространственная среда: </a:t>
            </a:r>
          </a:p>
          <a:p>
            <a:pPr>
              <a:defRPr/>
            </a:pPr>
            <a:endParaRPr lang="ru-RU" sz="110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000">
                <a:solidFill>
                  <a:srgbClr val="5C1F00"/>
                </a:solidFill>
              </a:rPr>
              <a:t>- </a:t>
            </a:r>
            <a:r>
              <a:rPr lang="ru-RU" sz="1000">
                <a:solidFill>
                  <a:srgbClr val="000000"/>
                </a:solidFill>
              </a:rPr>
              <a:t>Обеспечивает возможность общения и совместной деятельности детей и взрослых, двигательной активности, возможности для уединения </a:t>
            </a:r>
          </a:p>
          <a:p>
            <a:pPr>
              <a:defRPr/>
            </a:pPr>
            <a:r>
              <a:rPr lang="ru-RU" sz="1000">
                <a:solidFill>
                  <a:srgbClr val="000000"/>
                </a:solidFill>
              </a:rPr>
              <a:t>- Соответствует возрастным возможностям детей </a:t>
            </a:r>
          </a:p>
          <a:p>
            <a:pPr>
              <a:defRPr/>
            </a:pPr>
            <a:r>
              <a:rPr lang="ru-RU" sz="1000">
                <a:solidFill>
                  <a:srgbClr val="000000"/>
                </a:solidFill>
              </a:rPr>
              <a:t>- Предполагает возможность изменений от образовательной ситуации </a:t>
            </a:r>
          </a:p>
          <a:p>
            <a:pPr>
              <a:defRPr/>
            </a:pPr>
            <a:r>
              <a:rPr lang="ru-RU" sz="1000">
                <a:solidFill>
                  <a:srgbClr val="000000"/>
                </a:solidFill>
              </a:rPr>
              <a:t>- Доступность, безопасность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19700" y="4005263"/>
            <a:ext cx="2736850" cy="26971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100" b="1">
                <a:solidFill>
                  <a:schemeClr val="bg1"/>
                </a:solidFill>
                <a:latin typeface="Franklin Gothic Book" pitchFamily="34" charset="0"/>
              </a:rPr>
              <a:t>Кадровые условия:</a:t>
            </a:r>
          </a:p>
          <a:p>
            <a:r>
              <a:rPr lang="ru-RU" sz="1100" b="1">
                <a:solidFill>
                  <a:schemeClr val="bg1"/>
                </a:solidFill>
                <a:latin typeface="Franklin Gothic Book" pitchFamily="34" charset="0"/>
              </a:rPr>
              <a:t> </a:t>
            </a:r>
          </a:p>
          <a:p>
            <a:r>
              <a:rPr lang="ru-RU" sz="1100">
                <a:solidFill>
                  <a:srgbClr val="000000"/>
                </a:solidFill>
                <a:latin typeface="Franklin Gothic Book" pitchFamily="34" charset="0"/>
              </a:rPr>
              <a:t>в МДОУ работают педагоги первой квалификационной категории - </a:t>
            </a:r>
            <a:r>
              <a:rPr lang="ru-RU" sz="1100">
                <a:solidFill>
                  <a:srgbClr val="000000"/>
                </a:solidFill>
              </a:rPr>
              <a:t>17</a:t>
            </a:r>
            <a:r>
              <a:rPr lang="ru-RU" sz="1100">
                <a:solidFill>
                  <a:srgbClr val="000000"/>
                </a:solidFill>
                <a:latin typeface="Franklin Gothic Book" pitchFamily="34" charset="0"/>
              </a:rPr>
              <a:t>% и  высшей квалификационной категории - 2</a:t>
            </a:r>
            <a:r>
              <a:rPr lang="ru-RU" sz="1100">
                <a:solidFill>
                  <a:srgbClr val="000000"/>
                </a:solidFill>
              </a:rPr>
              <a:t>5</a:t>
            </a:r>
            <a:r>
              <a:rPr lang="ru-RU" sz="1100">
                <a:solidFill>
                  <a:srgbClr val="000000"/>
                </a:solidFill>
                <a:latin typeface="Franklin Gothic Book" pitchFamily="34" charset="0"/>
              </a:rPr>
              <a:t>% </a:t>
            </a:r>
          </a:p>
          <a:p>
            <a:endParaRPr lang="ru-RU" sz="1100" b="1">
              <a:solidFill>
                <a:srgbClr val="000000"/>
              </a:solidFill>
              <a:latin typeface="Franklin Gothic Book" pitchFamily="34" charset="0"/>
            </a:endParaRPr>
          </a:p>
          <a:p>
            <a:r>
              <a:rPr lang="ru-RU" sz="1100" b="1">
                <a:solidFill>
                  <a:srgbClr val="000000"/>
                </a:solidFill>
                <a:latin typeface="Franklin Gothic Book" pitchFamily="34" charset="0"/>
              </a:rPr>
              <a:t>Наличие специалистов: </a:t>
            </a:r>
            <a:endParaRPr lang="ru-RU" sz="1100">
              <a:solidFill>
                <a:srgbClr val="000000"/>
              </a:solidFill>
              <a:latin typeface="Franklin Gothic Book" pitchFamily="34" charset="0"/>
            </a:endParaRPr>
          </a:p>
          <a:p>
            <a:r>
              <a:rPr lang="ru-RU" sz="1100">
                <a:solidFill>
                  <a:srgbClr val="000000"/>
                </a:solidFill>
                <a:latin typeface="Franklin Gothic Book" pitchFamily="34" charset="0"/>
              </a:rPr>
              <a:t>- инструктор по физической культуре</a:t>
            </a:r>
            <a:r>
              <a:rPr lang="ru-RU" sz="1100">
                <a:solidFill>
                  <a:srgbClr val="000000"/>
                </a:solidFill>
              </a:rPr>
              <a:t> (1)</a:t>
            </a:r>
          </a:p>
          <a:p>
            <a:r>
              <a:rPr lang="ru-RU" sz="1100">
                <a:solidFill>
                  <a:srgbClr val="000000"/>
                </a:solidFill>
                <a:latin typeface="Franklin Gothic Book" pitchFamily="34" charset="0"/>
              </a:rPr>
              <a:t>-музыкальные руководители </a:t>
            </a:r>
            <a:r>
              <a:rPr lang="ru-RU" sz="1100">
                <a:solidFill>
                  <a:srgbClr val="000000"/>
                </a:solidFill>
              </a:rPr>
              <a:t> (2)</a:t>
            </a:r>
          </a:p>
          <a:p>
            <a:r>
              <a:rPr lang="ru-RU" sz="1100">
                <a:solidFill>
                  <a:srgbClr val="000000"/>
                </a:solidFill>
                <a:latin typeface="Franklin Gothic Book" pitchFamily="34" charset="0"/>
              </a:rPr>
              <a:t>- педагог-психолог </a:t>
            </a:r>
            <a:r>
              <a:rPr lang="ru-RU" sz="1100">
                <a:solidFill>
                  <a:srgbClr val="000000"/>
                </a:solidFill>
              </a:rPr>
              <a:t>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/>
          <p:cNvSpPr>
            <a:spLocks noChangeArrowheads="1"/>
          </p:cNvSpPr>
          <p:nvPr/>
        </p:nvSpPr>
        <p:spPr bwMode="auto">
          <a:xfrm>
            <a:off x="0" y="333375"/>
            <a:ext cx="91440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Целевые ориентиры образования представленные во ФГОС ДО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  (младенческий и ранний возраст):</a:t>
            </a:r>
          </a:p>
          <a:p>
            <a:pPr algn="ctr"/>
            <a:endParaRPr lang="ru-RU" b="1">
              <a:solidFill>
                <a:schemeClr val="bg1"/>
              </a:solidFill>
            </a:endParaRPr>
          </a:p>
          <a:p>
            <a:r>
              <a:rPr lang="ru-RU">
                <a:solidFill>
                  <a:schemeClr val="bg1"/>
                </a:solidFill>
              </a:rPr>
              <a:t>- 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</a:t>
            </a:r>
          </a:p>
          <a:p>
            <a:r>
              <a:rPr lang="ru-RU">
                <a:solidFill>
                  <a:schemeClr val="bg1"/>
                </a:solidFill>
              </a:rPr>
              <a:t>- 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</a:t>
            </a:r>
          </a:p>
          <a:p>
            <a:r>
              <a:rPr lang="ru-RU">
                <a:solidFill>
                  <a:schemeClr val="bg1"/>
                </a:solidFill>
              </a:rPr>
              <a:t>- 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игрушек;</a:t>
            </a:r>
          </a:p>
          <a:p>
            <a:r>
              <a:rPr lang="ru-RU">
                <a:solidFill>
                  <a:schemeClr val="bg1"/>
                </a:solidFill>
              </a:rPr>
              <a:t>- стремится к общению со взрослыми и активно подражает им в движениях и действиях; появляются игры, в которых ребенок воспроизводит действия взрослого;</a:t>
            </a:r>
          </a:p>
          <a:p>
            <a:r>
              <a:rPr lang="ru-RU">
                <a:solidFill>
                  <a:schemeClr val="bg1"/>
                </a:solidFill>
              </a:rPr>
              <a:t>- проявляет интерес к сверстникам; наблюдает за их действиями и подражает им;</a:t>
            </a:r>
          </a:p>
          <a:p>
            <a:r>
              <a:rPr lang="ru-RU">
                <a:solidFill>
                  <a:schemeClr val="bg1"/>
                </a:solidFill>
              </a:rPr>
              <a:t>- 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искусства;</a:t>
            </a:r>
          </a:p>
          <a:p>
            <a:r>
              <a:rPr lang="ru-RU">
                <a:solidFill>
                  <a:schemeClr val="bg1"/>
                </a:solidFill>
              </a:rPr>
              <a:t>- у ребенка развита крупная моторика, он стремится осваивать различные виды движения (бег, лазанье, перешагивание и пр.).</a:t>
            </a:r>
          </a:p>
        </p:txBody>
      </p:sp>
      <p:pic>
        <p:nvPicPr>
          <p:cNvPr id="39938" name="Picture 5" descr="0_117087_4feb9a07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5699125"/>
            <a:ext cx="11874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0" y="115888"/>
            <a:ext cx="9144000" cy="638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Целевые ориентиры образования представленные во ФГОС ДО</a:t>
            </a:r>
            <a:r>
              <a:rPr lang="ru-RU"/>
              <a:t>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на этапе завершения дошкольного образования:</a:t>
            </a:r>
          </a:p>
          <a:p>
            <a:r>
              <a:rPr lang="ru-RU" sz="1400">
                <a:solidFill>
                  <a:schemeClr val="bg1"/>
                </a:solidFill>
              </a:rPr>
              <a:t>- ребенок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</a:p>
          <a:p>
            <a:r>
              <a:rPr lang="ru-RU" sz="1400">
                <a:solidFill>
                  <a:schemeClr val="bg1"/>
                </a:solidFill>
              </a:rPr>
              <a:t>- 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</a:p>
          <a:p>
            <a:r>
              <a:rPr lang="ru-RU" sz="1400">
                <a:solidFill>
                  <a:schemeClr val="bg1"/>
                </a:solidFill>
              </a:rPr>
              <a:t>- 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</a:p>
          <a:p>
            <a:r>
              <a:rPr lang="ru-RU" sz="1400">
                <a:solidFill>
                  <a:schemeClr val="bg1"/>
                </a:solidFill>
              </a:rPr>
              <a:t>- 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</a:p>
          <a:p>
            <a:r>
              <a:rPr lang="ru-RU" sz="1400">
                <a:solidFill>
                  <a:schemeClr val="bg1"/>
                </a:solidFill>
              </a:rPr>
              <a:t>- 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</a:p>
          <a:p>
            <a:r>
              <a:rPr lang="ru-RU" sz="1400">
                <a:solidFill>
                  <a:schemeClr val="bg1"/>
                </a:solidFill>
              </a:rPr>
              <a:t>- 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  <a:p>
            <a:r>
              <a:rPr lang="ru-RU" sz="1400">
                <a:solidFill>
                  <a:schemeClr val="bg1"/>
                </a:solidFill>
              </a:rPr>
              <a:t>- 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</a:r>
          </a:p>
        </p:txBody>
      </p:sp>
      <p:pic>
        <p:nvPicPr>
          <p:cNvPr id="40962" name="Picture 5" descr="0_117087_4feb9a07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6913" y="6051550"/>
            <a:ext cx="827087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"/>
          <p:cNvSpPr>
            <a:spLocks noChangeArrowheads="1"/>
          </p:cNvSpPr>
          <p:nvPr/>
        </p:nvSpPr>
        <p:spPr bwMode="auto">
          <a:xfrm>
            <a:off x="0" y="188913"/>
            <a:ext cx="8820150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Планируемые результаты освоения Образовательной программы МДОУ «Детский сад № 54» полностью соответствуют планируемым результатам, представленным в Федеральной образовательной программе ДО, и представляют собой возрастные характеристики возможных достижений ребёнка дошкольного возраста на разных возрастных этапах </a:t>
            </a:r>
          </a:p>
          <a:p>
            <a:pPr algn="ctr"/>
            <a:r>
              <a:rPr lang="ru-RU" sz="2400" b="1">
                <a:solidFill>
                  <a:schemeClr val="bg1"/>
                </a:solidFill>
              </a:rPr>
              <a:t>и к завершению ДО: </a:t>
            </a:r>
          </a:p>
          <a:p>
            <a:pPr algn="ctr"/>
            <a:endParaRPr lang="ru-RU" sz="2400" b="1">
              <a:solidFill>
                <a:schemeClr val="bg1"/>
              </a:solidFill>
            </a:endParaRPr>
          </a:p>
          <a:p>
            <a:pPr algn="ctr"/>
            <a:r>
              <a:rPr lang="ru-RU" sz="2400" b="1">
                <a:solidFill>
                  <a:schemeClr val="bg1"/>
                </a:solidFill>
              </a:rPr>
              <a:t>Младенческий возраст (к 1 году) – стр. 6 - 7</a:t>
            </a:r>
          </a:p>
          <a:p>
            <a:pPr algn="ctr"/>
            <a:r>
              <a:rPr lang="ru-RU" sz="2400" b="1">
                <a:solidFill>
                  <a:schemeClr val="bg1"/>
                </a:solidFill>
              </a:rPr>
              <a:t>Ранний возраст (к 3 годам) – стр. 7 – 8</a:t>
            </a:r>
          </a:p>
          <a:p>
            <a:pPr algn="ctr"/>
            <a:r>
              <a:rPr lang="ru-RU" sz="2400" b="1">
                <a:solidFill>
                  <a:schemeClr val="bg1"/>
                </a:solidFill>
              </a:rPr>
              <a:t>В дошкольном возрасте:</a:t>
            </a:r>
          </a:p>
          <a:p>
            <a:pPr algn="ctr"/>
            <a:r>
              <a:rPr lang="ru-RU" sz="2400" b="1">
                <a:solidFill>
                  <a:schemeClr val="bg1"/>
                </a:solidFill>
              </a:rPr>
              <a:t> к четырём годам – стр. 8 - 10</a:t>
            </a:r>
          </a:p>
          <a:p>
            <a:pPr algn="ctr"/>
            <a:r>
              <a:rPr lang="ru-RU" sz="2400" b="1">
                <a:solidFill>
                  <a:schemeClr val="bg1"/>
                </a:solidFill>
              </a:rPr>
              <a:t>к пяти годам – стр. 10 – 12</a:t>
            </a:r>
          </a:p>
          <a:p>
            <a:pPr algn="ctr"/>
            <a:r>
              <a:rPr lang="ru-RU" sz="2400" b="1">
                <a:solidFill>
                  <a:schemeClr val="bg1"/>
                </a:solidFill>
              </a:rPr>
              <a:t>к шести годам – стр. 12 - 15</a:t>
            </a:r>
          </a:p>
          <a:p>
            <a:pPr algn="ctr"/>
            <a:r>
              <a:rPr lang="ru-RU" sz="2400" b="1">
                <a:solidFill>
                  <a:schemeClr val="bg1"/>
                </a:solidFill>
              </a:rPr>
              <a:t>к концу дошкольного возраста – стр. 15 - 17</a:t>
            </a:r>
          </a:p>
          <a:p>
            <a:pPr algn="ctr"/>
            <a:endParaRPr lang="ru-RU" sz="2400" b="1">
              <a:solidFill>
                <a:schemeClr val="bg1"/>
              </a:solidFill>
            </a:endParaRPr>
          </a:p>
          <a:p>
            <a:pPr algn="ctr"/>
            <a:r>
              <a:rPr lang="ru-RU" sz="2400" b="1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1986" name="Picture 5" descr="0_117087_4feb9a07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4149725"/>
            <a:ext cx="1692275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5616575"/>
          </a:xfrm>
        </p:spPr>
        <p:txBody>
          <a:bodyPr/>
          <a:lstStyle/>
          <a:p>
            <a:pPr marL="109538" indent="0" algn="ctr" eaLnBrk="1" hangingPunct="1">
              <a:buFontTx/>
              <a:buNone/>
            </a:pPr>
            <a:r>
              <a:rPr lang="ru-RU" i="1" smtClean="0">
                <a:solidFill>
                  <a:schemeClr val="bg1"/>
                </a:solidFill>
              </a:rPr>
              <a:t>Уважаемые родители! </a:t>
            </a:r>
            <a:endParaRPr lang="ru-RU" sz="2800" i="1" smtClean="0">
              <a:solidFill>
                <a:schemeClr val="bg1"/>
              </a:solidFill>
            </a:endParaRPr>
          </a:p>
          <a:p>
            <a:pPr marL="109538" indent="0" algn="ctr" eaLnBrk="1" hangingPunct="1">
              <a:buFontTx/>
              <a:buNone/>
            </a:pPr>
            <a:r>
              <a:rPr lang="ru-RU" sz="2800" i="1" smtClean="0">
                <a:solidFill>
                  <a:schemeClr val="bg1"/>
                </a:solidFill>
              </a:rPr>
              <a:t>Цель данной презентации - познакомить Вас с</a:t>
            </a:r>
            <a:r>
              <a:rPr lang="ru-RU" sz="2800" smtClean="0">
                <a:solidFill>
                  <a:schemeClr val="bg1"/>
                </a:solidFill>
              </a:rPr>
              <a:t>:</a:t>
            </a:r>
          </a:p>
          <a:p>
            <a:pPr marL="109538" indent="0" algn="ctr" eaLnBrk="1" hangingPunct="1">
              <a:buFontTx/>
              <a:buNone/>
            </a:pPr>
            <a:endParaRPr lang="ru-RU" sz="1400" smtClean="0">
              <a:solidFill>
                <a:schemeClr val="bg1"/>
              </a:solidFill>
            </a:endParaRPr>
          </a:p>
          <a:p>
            <a:pPr marL="109538" indent="0" eaLnBrk="1" hangingPunct="1"/>
            <a:r>
              <a:rPr lang="ru-RU" sz="2800" smtClean="0">
                <a:solidFill>
                  <a:schemeClr val="bg1"/>
                </a:solidFill>
              </a:rPr>
              <a:t> </a:t>
            </a:r>
            <a:r>
              <a:rPr lang="ru-RU" sz="2400" smtClean="0">
                <a:solidFill>
                  <a:schemeClr val="bg1"/>
                </a:solidFill>
              </a:rPr>
              <a:t>понятием «Образовательная программа»;</a:t>
            </a:r>
          </a:p>
          <a:p>
            <a:pPr marL="109538" indent="0" eaLnBrk="1" hangingPunct="1"/>
            <a:r>
              <a:rPr lang="ru-RU" sz="2400" smtClean="0">
                <a:solidFill>
                  <a:schemeClr val="bg1"/>
                </a:solidFill>
              </a:rPr>
              <a:t> моделью Программы;</a:t>
            </a:r>
          </a:p>
          <a:p>
            <a:pPr marL="109538" indent="0" eaLnBrk="1" hangingPunct="1"/>
            <a:r>
              <a:rPr lang="ru-RU" sz="2400" smtClean="0">
                <a:solidFill>
                  <a:schemeClr val="bg1"/>
                </a:solidFill>
              </a:rPr>
              <a:t> основными целями и задачами Программы;</a:t>
            </a:r>
          </a:p>
          <a:p>
            <a:pPr marL="109538" indent="0" eaLnBrk="1" hangingPunct="1"/>
            <a:r>
              <a:rPr lang="ru-RU" sz="2400" smtClean="0">
                <a:solidFill>
                  <a:schemeClr val="bg1"/>
                </a:solidFill>
              </a:rPr>
              <a:t> категориями детей на которых ориентирована</a:t>
            </a:r>
          </a:p>
          <a:p>
            <a:pPr marL="109538" indent="0" eaLnBrk="1" hangingPunct="1">
              <a:buFontTx/>
              <a:buNone/>
            </a:pPr>
            <a:r>
              <a:rPr lang="ru-RU" sz="2400" smtClean="0">
                <a:solidFill>
                  <a:schemeClr val="bg1"/>
                </a:solidFill>
              </a:rPr>
              <a:t>  Программа;</a:t>
            </a:r>
          </a:p>
          <a:p>
            <a:pPr marL="109538" indent="0" eaLnBrk="1" hangingPunct="1"/>
            <a:r>
              <a:rPr lang="ru-RU" sz="2400" smtClean="0">
                <a:solidFill>
                  <a:schemeClr val="bg1"/>
                </a:solidFill>
              </a:rPr>
              <a:t> основными направлениями развития детей и </a:t>
            </a:r>
          </a:p>
          <a:p>
            <a:pPr marL="109538" indent="0" eaLnBrk="1" hangingPunct="1">
              <a:buFontTx/>
              <a:buNone/>
            </a:pPr>
            <a:r>
              <a:rPr lang="ru-RU" sz="2400" smtClean="0">
                <a:solidFill>
                  <a:schemeClr val="bg1"/>
                </a:solidFill>
              </a:rPr>
              <a:t>  образовательными областями;</a:t>
            </a:r>
          </a:p>
          <a:p>
            <a:pPr marL="109538" indent="0" eaLnBrk="1" hangingPunct="1"/>
            <a:r>
              <a:rPr lang="ru-RU" sz="2400" smtClean="0">
                <a:solidFill>
                  <a:schemeClr val="bg1"/>
                </a:solidFill>
              </a:rPr>
              <a:t> планируемыми результатами освоения</a:t>
            </a:r>
          </a:p>
          <a:p>
            <a:pPr marL="109538" indent="0" eaLnBrk="1" hangingPunct="1">
              <a:buFontTx/>
              <a:buNone/>
            </a:pPr>
            <a:r>
              <a:rPr lang="ru-RU" sz="2400" smtClean="0">
                <a:solidFill>
                  <a:schemeClr val="bg1"/>
                </a:solidFill>
              </a:rPr>
              <a:t>  Программы; </a:t>
            </a:r>
          </a:p>
          <a:p>
            <a:pPr marL="109538" indent="0" eaLnBrk="1" hangingPunct="1"/>
            <a:r>
              <a:rPr lang="ru-RU" sz="2400" smtClean="0">
                <a:solidFill>
                  <a:schemeClr val="bg1"/>
                </a:solidFill>
              </a:rPr>
              <a:t> условиями реализации Программы; </a:t>
            </a:r>
          </a:p>
          <a:p>
            <a:pPr marL="109538" indent="0" eaLnBrk="1" hangingPunct="1"/>
            <a:r>
              <a:rPr lang="ru-RU" sz="2400" smtClean="0">
                <a:solidFill>
                  <a:schemeClr val="bg1"/>
                </a:solidFill>
              </a:rPr>
              <a:t> формами взаимодействия педагогического </a:t>
            </a:r>
          </a:p>
          <a:p>
            <a:pPr marL="109538" indent="0" eaLnBrk="1" hangingPunct="1">
              <a:buFontTx/>
              <a:buNone/>
            </a:pPr>
            <a:r>
              <a:rPr lang="ru-RU" sz="2400" smtClean="0">
                <a:solidFill>
                  <a:schemeClr val="bg1"/>
                </a:solidFill>
              </a:rPr>
              <a:t>   коллектива с семьями детей</a:t>
            </a:r>
            <a:r>
              <a:rPr lang="ru-RU" sz="2800" smtClean="0">
                <a:solidFill>
                  <a:schemeClr val="bg1"/>
                </a:solidFill>
              </a:rPr>
              <a:t>.</a:t>
            </a:r>
          </a:p>
          <a:p>
            <a:pPr marL="109538" indent="0" eaLnBrk="1" hangingPunct="1">
              <a:buFontTx/>
              <a:buNone/>
            </a:pPr>
            <a:endParaRPr lang="ru-RU" sz="2800" smtClean="0">
              <a:solidFill>
                <a:schemeClr val="bg1"/>
              </a:solidFill>
            </a:endParaRPr>
          </a:p>
        </p:txBody>
      </p:sp>
      <p:pic>
        <p:nvPicPr>
          <p:cNvPr id="24578" name="Picture 5" descr="0_117087_4feb9a07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5278438"/>
            <a:ext cx="1619250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229600" cy="6119813"/>
          </a:xfrm>
        </p:spPr>
        <p:txBody>
          <a:bodyPr/>
          <a:lstStyle/>
          <a:p>
            <a:r>
              <a:rPr lang="ru-RU" sz="2800" b="1" smtClean="0">
                <a:solidFill>
                  <a:schemeClr val="bg1"/>
                </a:solidFill>
              </a:rPr>
              <a:t>Планируемые результаты образовательной программы ДОУ выступают основаниями преемственности дошкольного и начального общего образования. </a:t>
            </a:r>
          </a:p>
          <a:p>
            <a:endParaRPr lang="ru-RU" sz="2800" b="1" smtClean="0">
              <a:solidFill>
                <a:schemeClr val="bg1"/>
              </a:solidFill>
            </a:endParaRPr>
          </a:p>
          <a:p>
            <a:r>
              <a:rPr lang="ru-RU" sz="2800" b="1" smtClean="0">
                <a:solidFill>
                  <a:schemeClr val="bg1"/>
                </a:solidFill>
              </a:rPr>
              <a:t>При соблюдении требований к условиям реализации Программы настоящие планируемые результаты предполагают формирование у детей дошкольного возраста предпосылок к учебной деятельности на этапе завершения ими дошкольного образования. </a:t>
            </a:r>
          </a:p>
          <a:p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smtClean="0">
                <a:solidFill>
                  <a:schemeClr val="bg1"/>
                </a:solidFill>
              </a:rPr>
              <a:t>Используемые парциальные программы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bg1"/>
                </a:solidFill>
              </a:rPr>
              <a:t>«Юный эколог» С.Н. Николаевой.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bg1"/>
                </a:solidFill>
              </a:rPr>
              <a:t>«Программа развития речи дошкольников» О.С. Ушаковой.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bg1"/>
                </a:solidFill>
              </a:rPr>
              <a:t>Авторская программа «Математика в детском саду»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chemeClr val="bg1"/>
                </a:solidFill>
              </a:rPr>
              <a:t>     В.П. Новиковой.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bg1"/>
                </a:solidFill>
              </a:rPr>
              <a:t>«Обучение грамоте детей дошкольного возраста»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chemeClr val="bg1"/>
                </a:solidFill>
              </a:rPr>
              <a:t>      Н.В. Нищевой.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bg1"/>
                </a:solidFill>
              </a:rPr>
              <a:t>«Ритмическая мозаика» А.И. Бурениной.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bg1"/>
                </a:solidFill>
              </a:rPr>
              <a:t>«Музыкальные шедевры» О.П. Радыновой.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bg1"/>
                </a:solidFill>
              </a:rPr>
              <a:t>«Топ-хлоп, малыши» Т.П. Сауко, А.И. Бурениной.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bg1"/>
                </a:solidFill>
              </a:rPr>
              <a:t>«Ладушки» И. Каплуновой, И. Новосельцевой. 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bg1"/>
                </a:solidFill>
              </a:rPr>
              <a:t>«Основы безопасности жизнедеятельности детей старшего дошкольного возраста Р.Л. Стёркиной.</a:t>
            </a:r>
            <a:r>
              <a:rPr lang="ru-RU" sz="2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smtClean="0">
                <a:solidFill>
                  <a:schemeClr val="bg1"/>
                </a:solidFill>
              </a:rPr>
              <a:t>Ведущие цели взаимодействия </a:t>
            </a:r>
            <a:br>
              <a:rPr lang="ru-RU" sz="2800" b="1" i="1" smtClean="0">
                <a:solidFill>
                  <a:schemeClr val="bg1"/>
                </a:solidFill>
              </a:rPr>
            </a:br>
            <a:r>
              <a:rPr lang="ru-RU" sz="2800" b="1" i="1" smtClean="0">
                <a:solidFill>
                  <a:schemeClr val="bg1"/>
                </a:solidFill>
              </a:rPr>
              <a:t>МДОУ «Детский сад № 54» </a:t>
            </a:r>
            <a:br>
              <a:rPr lang="ru-RU" sz="2800" b="1" i="1" smtClean="0">
                <a:solidFill>
                  <a:schemeClr val="bg1"/>
                </a:solidFill>
              </a:rPr>
            </a:br>
            <a:r>
              <a:rPr lang="ru-RU" sz="2800" b="1" i="1" smtClean="0">
                <a:solidFill>
                  <a:schemeClr val="bg1"/>
                </a:solidFill>
              </a:rPr>
              <a:t>с семьями воспитанников</a:t>
            </a:r>
            <a:endParaRPr lang="ru-RU" sz="4000" smtClean="0"/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525962"/>
          </a:xfrm>
        </p:spPr>
        <p:txBody>
          <a:bodyPr/>
          <a:lstStyle/>
          <a:p>
            <a:r>
              <a:rPr lang="ru-RU" sz="2800" i="1" smtClean="0">
                <a:solidFill>
                  <a:schemeClr val="bg1"/>
                </a:solidFill>
              </a:rPr>
              <a:t>создание в детском саду необходимых условий для развития ответственных и взаимозависимых отношений с семьями воспитанников, обеспечивающих целостное развитие личности дошкольника; </a:t>
            </a:r>
          </a:p>
          <a:p>
            <a:pPr>
              <a:buFontTx/>
              <a:buNone/>
            </a:pPr>
            <a:endParaRPr lang="ru-RU" sz="2800" i="1" smtClean="0">
              <a:solidFill>
                <a:schemeClr val="bg1"/>
              </a:solidFill>
            </a:endParaRPr>
          </a:p>
          <a:p>
            <a:r>
              <a:rPr lang="ru-RU" sz="2800" i="1" smtClean="0">
                <a:solidFill>
                  <a:schemeClr val="bg1"/>
                </a:solidFill>
              </a:rPr>
              <a:t>повышение компетентности родителей в области воспитания.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4000" cy="5102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bg1"/>
                </a:solidFill>
              </a:rPr>
              <a:t>Обеспечение открытости дошкольного образования через различные формы работы с семьями воспитанников.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bg1"/>
                </a:solidFill>
              </a:rPr>
              <a:t>Создание условий для участия родителей в образовательной деятельности ДОУ и анализ участия родительской общественности в жизни ДОУ.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bg1"/>
                </a:solidFill>
              </a:rPr>
              <a:t>Ознакомление родителей с содержанием и результатами работы ДОУ на общих и групповых родительских собраниях.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bg1"/>
                </a:solidFill>
              </a:rPr>
              <a:t>Обеспечение поддержки родителей (законных представителей) в воспитании детей, охране и укреплении их здоровья.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bg1"/>
                </a:solidFill>
              </a:rPr>
              <a:t>Вовлечение семей непосредственно в образовательную деятельность,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chemeClr val="bg1"/>
                </a:solidFill>
              </a:rPr>
              <a:t>     (участие родителей в спортивных и культурно-массовых мероприятиях, организация экскурсий, проведение мастер – классов и др.).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bg1"/>
                </a:solidFill>
              </a:rPr>
              <a:t>Осуществление  целенаправленной работы, пропагандирующей общественное дошкольное воспитание в его разных формах;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bg1"/>
                </a:solidFill>
              </a:rPr>
              <a:t>Обучение конкретным приемам и методам воспитания и развития ребенка в разных видах детской деятельности на семинарах-практикумах, консультациях и открытых занятиях. </a:t>
            </a:r>
          </a:p>
        </p:txBody>
      </p:sp>
      <p:sp>
        <p:nvSpPr>
          <p:cNvPr id="4608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chemeClr val="bg1"/>
                </a:solidFill>
              </a:rPr>
              <a:t>Система взаимодействия с родителями включает:</a:t>
            </a:r>
          </a:p>
        </p:txBody>
      </p:sp>
      <p:pic>
        <p:nvPicPr>
          <p:cNvPr id="46083" name="Picture 5" descr="0_117087_4feb9a07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5699125"/>
            <a:ext cx="11874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54138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00B050"/>
                </a:solidFill>
              </a:rPr>
              <a:t/>
            </a:r>
            <a:br>
              <a:rPr lang="ru-RU" sz="3200" b="1" i="1" smtClean="0">
                <a:solidFill>
                  <a:srgbClr val="00B050"/>
                </a:solidFill>
              </a:rPr>
            </a:br>
            <a:r>
              <a:rPr lang="ru-RU" sz="3200" b="1" i="1" smtClean="0">
                <a:solidFill>
                  <a:schemeClr val="bg1"/>
                </a:solidFill>
              </a:rPr>
              <a:t>ОБРАЗОВАТЕЛЬНАЯ ПРОГРАММА  ДОШКОЛЬНОГО ОБРАЗОВАНИЯ -</a:t>
            </a:r>
            <a:r>
              <a:rPr lang="ru-RU" sz="3200" b="1" i="1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484313"/>
            <a:ext cx="8785225" cy="41767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chemeClr val="bg2"/>
                </a:solidFill>
              </a:rPr>
              <a:t>это нормативно-управленческий документ дошкольной образовательной организации, характеризующий специфику содержания образования и особенности организации воспитательно-образовательного процесса.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chemeClr val="bg2"/>
                </a:solidFill>
              </a:rPr>
              <a:t>Программа разработана и утверждена МДОУ «Детский сад № 54» в соответствии с Федеральным государственным образовательным стандартом дошкольного образования, утверждённого Приказом Министерства образования и науки Российской Федерации от 17 октября 2013 года 1155 и учётом «Федеральной образовательной программы дошкольного образования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2000" smtClean="0">
              <a:solidFill>
                <a:schemeClr val="bg2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chemeClr val="bg1"/>
                </a:solidFill>
              </a:rPr>
              <a:t>Ссылка на Федеральную образовательную программу: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chemeClr val="bg1"/>
                </a:solidFill>
                <a:hlinkClick r:id="rId2"/>
              </a:rPr>
              <a:t>https://cloud.mail.ru/public/5gNY/F6wA1BV3r</a:t>
            </a:r>
            <a:endParaRPr lang="ru-RU" sz="2400" b="1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400" b="1" smtClean="0">
              <a:solidFill>
                <a:schemeClr val="bg1"/>
              </a:solidFill>
            </a:endParaRPr>
          </a:p>
        </p:txBody>
      </p:sp>
      <p:pic>
        <p:nvPicPr>
          <p:cNvPr id="25603" name="Picture 5" descr="0_117087_4feb9a07_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5489575"/>
            <a:ext cx="1403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107950" y="1484313"/>
            <a:ext cx="87852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000">
                <a:solidFill>
                  <a:schemeClr val="bg2"/>
                </a:solidFill>
              </a:rPr>
              <a:t>это нормативно-управленческий документ дошкольной образовательной организации, характеризующий специфику содержания образования и особенности организации воспитательно-образовательного процесса. 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000">
                <a:solidFill>
                  <a:schemeClr val="bg2"/>
                </a:solidFill>
              </a:rPr>
              <a:t>Программа разработана и утверждена МДОУ «Детский сад № 54» в соответствии с Федеральным государственным образовательным стандартом дошкольного образования, утверждённого Приказом Министерства образования и науки Российской Федерации от 17 октября 2013 года 1155 и учётом «Федеральной образовательной программы дошкольного образования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endParaRPr lang="ru-RU" sz="2000">
              <a:solidFill>
                <a:schemeClr val="bg2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400" b="1">
                <a:solidFill>
                  <a:schemeClr val="bg1"/>
                </a:solidFill>
              </a:rPr>
              <a:t>Ссылка на Федеральную образовательную программу: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400" b="1">
                <a:solidFill>
                  <a:schemeClr val="bg1"/>
                </a:solidFill>
                <a:hlinkClick r:id="rId2"/>
              </a:rPr>
              <a:t>https://cloud.mail.ru/public/5gNY/F6wA1BV3r</a:t>
            </a:r>
            <a:endParaRPr lang="ru-RU" sz="2400" b="1">
              <a:solidFill>
                <a:schemeClr val="bg1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ru-RU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95288" y="1916113"/>
            <a:ext cx="3816350" cy="35702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latin typeface="Franklin Gothic Book" pitchFamily="34" charset="0"/>
              </a:rPr>
              <a:t> </a:t>
            </a:r>
            <a:r>
              <a:rPr lang="ru-RU" sz="1200">
                <a:solidFill>
                  <a:schemeClr val="tx1"/>
                </a:solidFill>
              </a:rPr>
              <a:t>Обязательная часть Программы разработана</a:t>
            </a:r>
          </a:p>
          <a:p>
            <a:pPr algn="ctr">
              <a:defRPr/>
            </a:pPr>
            <a:r>
              <a:rPr lang="ru-RU" sz="1200">
                <a:solidFill>
                  <a:schemeClr val="tx1"/>
                </a:solidFill>
                <a:latin typeface="Franklin Gothic Book" pitchFamily="34" charset="0"/>
              </a:rPr>
              <a:t> в соответствии с ФГОС </a:t>
            </a:r>
            <a:r>
              <a:rPr lang="ru-RU" sz="1200">
                <a:solidFill>
                  <a:schemeClr val="tx1"/>
                </a:solidFill>
              </a:rPr>
              <a:t>дошкольного образования </a:t>
            </a:r>
            <a:r>
              <a:rPr lang="ru-RU" sz="1200">
                <a:solidFill>
                  <a:schemeClr val="tx1"/>
                </a:solidFill>
                <a:latin typeface="Franklin Gothic Book" pitchFamily="34" charset="0"/>
              </a:rPr>
              <a:t>и с учётом Федеральной образовательной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ru-RU" sz="1200">
                <a:solidFill>
                  <a:schemeClr val="tx1"/>
                </a:solidFill>
                <a:latin typeface="Franklin Gothic Book" pitchFamily="34" charset="0"/>
              </a:rPr>
              <a:t>программы дошкольного образования </a:t>
            </a: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643438" y="1844675"/>
            <a:ext cx="3960812" cy="3641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</a:rPr>
              <a:t>Вариативная часть формируемая участниками образовательной организации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708400" y="1700213"/>
            <a:ext cx="1584325" cy="863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ru-RU" sz="1400" b="1">
                <a:solidFill>
                  <a:schemeClr val="tx1"/>
                </a:solidFill>
              </a:rPr>
              <a:t>не менее 60%</a:t>
            </a:r>
            <a:r>
              <a:rPr lang="ru-RU" sz="1400" b="1">
                <a:solidFill>
                  <a:srgbClr val="00B050"/>
                </a:solidFill>
              </a:rPr>
              <a:t> </a:t>
            </a:r>
          </a:p>
          <a:p>
            <a:pPr algn="ctr">
              <a:defRPr/>
            </a:pPr>
            <a:endParaRPr lang="ru-RU">
              <a:solidFill>
                <a:srgbClr val="451700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3563938" y="5013325"/>
            <a:ext cx="1727200" cy="8747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>
                <a:solidFill>
                  <a:schemeClr val="tx1"/>
                </a:solidFill>
              </a:rPr>
              <a:t>не более 40%</a:t>
            </a:r>
          </a:p>
        </p:txBody>
      </p:sp>
      <p:sp>
        <p:nvSpPr>
          <p:cNvPr id="26629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3200" smtClean="0">
                <a:solidFill>
                  <a:schemeClr val="bg1"/>
                </a:solidFill>
              </a:rPr>
              <a:t>Образовательная программа дошкольного образования</a:t>
            </a:r>
            <a:br>
              <a:rPr lang="ru-RU" sz="3200" smtClean="0">
                <a:solidFill>
                  <a:schemeClr val="bg1"/>
                </a:solidFill>
              </a:rPr>
            </a:br>
            <a:r>
              <a:rPr lang="ru-RU" sz="3200" smtClean="0">
                <a:solidFill>
                  <a:schemeClr val="bg1"/>
                </a:solidFill>
              </a:rPr>
              <a:t>МДОУ «Детский сад № 54»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0_117087_4feb9a07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9213" y="5419725"/>
            <a:ext cx="1474787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Объект 2"/>
          <p:cNvSpPr>
            <a:spLocks/>
          </p:cNvSpPr>
          <p:nvPr/>
        </p:nvSpPr>
        <p:spPr bwMode="auto">
          <a:xfrm>
            <a:off x="250825" y="188913"/>
            <a:ext cx="8281988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endParaRPr lang="ru-RU" sz="3200" b="1" i="1">
              <a:solidFill>
                <a:schemeClr val="bg1"/>
              </a:solidFill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ru-RU" sz="3200" b="1" i="1">
                <a:solidFill>
                  <a:schemeClr val="bg1"/>
                </a:solidFill>
              </a:rPr>
              <a:t>Целью Образовательной  программы МДОУ «Детский сад № 54» является:</a:t>
            </a:r>
            <a:r>
              <a:rPr lang="ru-RU" sz="3200" b="1"/>
              <a:t> </a:t>
            </a:r>
          </a:p>
          <a:p>
            <a:pPr marL="342900" indent="-342900" algn="just" eaLnBrk="0" hangingPunct="0">
              <a:spcBef>
                <a:spcPct val="20000"/>
              </a:spcBef>
            </a:pPr>
            <a:endParaRPr lang="ru-RU" sz="3200" b="1"/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ru-RU" sz="3200" b="1">
                <a:solidFill>
                  <a:schemeClr val="bg1"/>
                </a:solidFill>
              </a:rPr>
              <a:t>всестороннее развитие и воспитание ребенка в период дошкольного детства на основе духовно-нравственных ценностей российского народа, исторических и национально-культурных традиций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0_117087_4feb9a07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5699125"/>
            <a:ext cx="11874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6"/>
          <p:cNvSpPr>
            <a:spLocks noGrp="1" noChangeArrowheads="1"/>
          </p:cNvSpPr>
          <p:nvPr>
            <p:ph idx="4294967295"/>
          </p:nvPr>
        </p:nvSpPr>
        <p:spPr>
          <a:xfrm>
            <a:off x="179388" y="188913"/>
            <a:ext cx="8280400" cy="6408737"/>
          </a:xfrm>
        </p:spPr>
        <p:txBody>
          <a:bodyPr/>
          <a:lstStyle/>
          <a:p>
            <a:pPr algn="ctr">
              <a:buFontTx/>
              <a:buNone/>
            </a:pPr>
            <a:endParaRPr lang="ru-RU" b="1" smtClean="0"/>
          </a:p>
          <a:p>
            <a:pPr algn="ctr">
              <a:buFontTx/>
              <a:buNone/>
            </a:pPr>
            <a:endParaRPr lang="ru-RU" b="1" smtClean="0"/>
          </a:p>
        </p:txBody>
      </p:sp>
      <p:sp>
        <p:nvSpPr>
          <p:cNvPr id="28675" name="Объект 2"/>
          <p:cNvSpPr>
            <a:spLocks/>
          </p:cNvSpPr>
          <p:nvPr/>
        </p:nvSpPr>
        <p:spPr bwMode="auto">
          <a:xfrm>
            <a:off x="0" y="188913"/>
            <a:ext cx="9144000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sz="2800" b="1">
                <a:solidFill>
                  <a:schemeClr val="bg1"/>
                </a:solidFill>
              </a:rPr>
              <a:t>Задачи реализации Программы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>
                <a:solidFill>
                  <a:schemeClr val="bg1"/>
                </a:solidFill>
              </a:rPr>
              <a:t>обеспечение единых для Российской Федерации содержания дошкольного образования и планируемых результатов освоения образовательной программы дошкольного образования;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>
                <a:solidFill>
                  <a:schemeClr val="bg1"/>
                </a:solidFill>
              </a:rPr>
              <a:t>построение (структурирование) содержания образовательной работы на основе учета возрастных и индивидуальных особенностей развития;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>
                <a:solidFill>
                  <a:schemeClr val="bg1"/>
                </a:solidFill>
              </a:rPr>
              <a:t>создание условий для равного доступа к образованию для всех детей дошкольного возраста с учетом разнообразия образовательных потребностей и индивидуальных возможностей;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>
                <a:solidFill>
                  <a:schemeClr val="bg1"/>
                </a:solidFill>
              </a:rPr>
              <a:t>обеспечение динамики развития социальных, нравственных, патриотических, эстетических, интеллектуальных, физических качеств и способностей ребенка, его инициативности, самостоятельности и ответственности; 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>
                <a:solidFill>
                  <a:schemeClr val="bg1"/>
                </a:solidFill>
              </a:rPr>
              <a:t>достижение детьми на этапе завершения дошкольного образования уровня развития, необходимого и достаточного для успешного освоения ими образовательных программ начального общего образования;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>
                <a:solidFill>
                  <a:schemeClr val="bg1"/>
                </a:solidFill>
              </a:rPr>
              <a:t>охрана и укрепление физического и психического здоровья детей, в том числе их эмоционального благополучия;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>
                <a:solidFill>
                  <a:schemeClr val="bg1"/>
                </a:solidFill>
              </a:rPr>
              <a:t>обеспечение психолого-педагогической поддержки семьи и повышение компетентности родителей (законных представителей) в вопросах образования, охраны и укрепления здоровья детей.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ъект 2"/>
          <p:cNvSpPr>
            <a:spLocks noGrp="1"/>
          </p:cNvSpPr>
          <p:nvPr>
            <p:ph idx="4294967295"/>
          </p:nvPr>
        </p:nvSpPr>
        <p:spPr>
          <a:xfrm>
            <a:off x="107950" y="1125538"/>
            <a:ext cx="9036050" cy="53736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2800" smtClean="0">
                <a:solidFill>
                  <a:schemeClr val="accent1"/>
                </a:solidFill>
              </a:rPr>
              <a:t>Образовательная программа дошкольного образования МДОУ «Детский сад № 54» реализуется в группах  </a:t>
            </a:r>
            <a:r>
              <a:rPr lang="ru-RU" sz="2800" b="1" smtClean="0">
                <a:solidFill>
                  <a:schemeClr val="accent1"/>
                </a:solidFill>
              </a:rPr>
              <a:t>общеразвивающей направленности</a:t>
            </a:r>
            <a:r>
              <a:rPr lang="ru-RU" sz="2800" smtClean="0">
                <a:solidFill>
                  <a:schemeClr val="accent1"/>
                </a:solidFill>
              </a:rPr>
              <a:t>   </a:t>
            </a:r>
            <a:r>
              <a:rPr lang="ru-RU" sz="2800" b="1" smtClean="0">
                <a:solidFill>
                  <a:schemeClr val="accent1"/>
                </a:solidFill>
              </a:rPr>
              <a:t> </a:t>
            </a:r>
            <a:r>
              <a:rPr lang="ru-RU" sz="2800" smtClean="0">
                <a:solidFill>
                  <a:schemeClr val="accent1"/>
                </a:solidFill>
              </a:rPr>
              <a:t>и</a:t>
            </a:r>
            <a:r>
              <a:rPr lang="ru-RU" sz="2800" b="1" smtClean="0">
                <a:solidFill>
                  <a:schemeClr val="accent1"/>
                </a:solidFill>
              </a:rPr>
              <a:t> </a:t>
            </a:r>
            <a:r>
              <a:rPr lang="ru-RU" sz="2800" smtClean="0">
                <a:solidFill>
                  <a:schemeClr val="accent1"/>
                </a:solidFill>
              </a:rPr>
              <a:t>предназначена  для работы с детьми от 1 до 8 лет, в том числе с детьми с ОВЗ, посещающими группы общеразвивающей направленности при условии разработки индивидуальных Адаптированных образовательных программ для каждого ребенка с ОВЗ  с учетом особых образовательных потребностей каждой  нозологической группы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800" smtClean="0">
                <a:solidFill>
                  <a:schemeClr val="accent1"/>
                </a:solidFill>
              </a:rPr>
              <a:t> Нормативный срок освоения программы – 6 лет </a:t>
            </a:r>
            <a:endParaRPr lang="en-US" sz="2800" smtClean="0">
              <a:solidFill>
                <a:schemeClr val="accent1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2800" smtClean="0">
                <a:solidFill>
                  <a:schemeClr val="accent1"/>
                </a:solidFill>
              </a:rPr>
              <a:t>При создании условий для работы с детьми-инвалидами, осваивающими Программу, учитывается индивидуальная программа реабилитации ребенка - инвалида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800" smtClean="0"/>
          </a:p>
        </p:txBody>
      </p:sp>
      <p:sp>
        <p:nvSpPr>
          <p:cNvPr id="2969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2800" b="1" smtClean="0">
                <a:solidFill>
                  <a:schemeClr val="bg1"/>
                </a:solidFill>
              </a:rPr>
              <a:t>Категории детей, </a:t>
            </a:r>
            <a:br>
              <a:rPr lang="ru-RU" sz="2800" b="1" smtClean="0">
                <a:solidFill>
                  <a:schemeClr val="bg1"/>
                </a:solidFill>
              </a:rPr>
            </a:br>
            <a:r>
              <a:rPr lang="ru-RU" sz="2800" b="1" smtClean="0">
                <a:solidFill>
                  <a:schemeClr val="bg1"/>
                </a:solidFill>
              </a:rPr>
              <a:t>на которые ориентирована Программа</a:t>
            </a:r>
            <a:r>
              <a:rPr lang="ru-RU" sz="280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9699" name="Picture 5" descr="0_117087_4feb9a07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5840413"/>
            <a:ext cx="10429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04813"/>
            <a:ext cx="8964612" cy="532923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chemeClr val="accent1"/>
                </a:solidFill>
              </a:rPr>
              <a:t>Программа реализуется в группах: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800" b="1" smtClean="0">
              <a:solidFill>
                <a:schemeClr val="accent1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accent1"/>
                </a:solidFill>
              </a:rPr>
              <a:t>Первая группа раннего возраста - для детей от 1 до 2 лет;</a:t>
            </a:r>
            <a:r>
              <a:rPr lang="ru-RU" smtClean="0"/>
              <a:t> </a:t>
            </a:r>
            <a:endParaRPr lang="ru-RU" sz="2000" smtClean="0">
              <a:solidFill>
                <a:schemeClr val="accent1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accent1"/>
                </a:solidFill>
              </a:rPr>
              <a:t>Вторая группа раннего возраста – для детей от 2 до 3 лет;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accent1"/>
                </a:solidFill>
              </a:rPr>
              <a:t>Младшая группа  - для детей от 3 до 4 лет;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accent1"/>
                </a:solidFill>
              </a:rPr>
              <a:t>Средняя группа – для детей от 4 до 5 лет;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accent1"/>
                </a:solidFill>
              </a:rPr>
              <a:t>Старшая группа – для детей  от 5 до 6 лет;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accent1"/>
                </a:solidFill>
              </a:rPr>
              <a:t>Подготовительная к школе группа – для детей от 6 до 8 лет.          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smtClean="0">
              <a:solidFill>
                <a:schemeClr val="accent1"/>
              </a:solidFill>
            </a:endParaRPr>
          </a:p>
        </p:txBody>
      </p:sp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179388" y="3573463"/>
            <a:ext cx="86423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•"/>
            </a:pPr>
            <a:r>
              <a:rPr lang="ru-RU" sz="2000">
                <a:solidFill>
                  <a:schemeClr val="accent1"/>
                </a:solidFill>
              </a:rPr>
              <a:t> В группы  МДОУ принимаются воспитанники независимо от пола,</a:t>
            </a:r>
          </a:p>
          <a:p>
            <a:pPr algn="ctr"/>
            <a:r>
              <a:rPr lang="ru-RU" sz="2000">
                <a:solidFill>
                  <a:schemeClr val="accent1"/>
                </a:solidFill>
              </a:rPr>
              <a:t>     расы, национальности, языка, происхождения, отношения к религии.</a:t>
            </a:r>
          </a:p>
          <a:p>
            <a:pPr algn="ctr">
              <a:buFontTx/>
              <a:buChar char="•"/>
            </a:pPr>
            <a:r>
              <a:rPr lang="ru-RU" sz="2000">
                <a:solidFill>
                  <a:schemeClr val="accent1"/>
                </a:solidFill>
              </a:rPr>
              <a:t> Группы укомплектованы по одновозрастному принципу</a:t>
            </a:r>
          </a:p>
          <a:p>
            <a:pPr algn="ctr">
              <a:buFontTx/>
              <a:buChar char="•"/>
            </a:pPr>
            <a:r>
              <a:rPr lang="ru-RU" sz="2000">
                <a:solidFill>
                  <a:schemeClr val="accent1"/>
                </a:solidFill>
              </a:rPr>
              <a:t> Программа реализуется на государственном языке Российской Федерации – русском языке.</a:t>
            </a:r>
          </a:p>
          <a:p>
            <a:pPr algn="ctr">
              <a:buFontTx/>
              <a:buChar char="•"/>
            </a:pPr>
            <a:r>
              <a:rPr lang="ru-RU" sz="2000">
                <a:solidFill>
                  <a:schemeClr val="accent1"/>
                </a:solidFill>
              </a:rPr>
              <a:t> Форма обучения: очная.</a:t>
            </a:r>
          </a:p>
        </p:txBody>
      </p:sp>
      <p:pic>
        <p:nvPicPr>
          <p:cNvPr id="30723" name="Picture 5" descr="0_117087_4feb9a07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4716463"/>
            <a:ext cx="2195513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ъект 2"/>
          <p:cNvSpPr>
            <a:spLocks noGrp="1"/>
          </p:cNvSpPr>
          <p:nvPr>
            <p:ph idx="4294967295"/>
          </p:nvPr>
        </p:nvSpPr>
        <p:spPr>
          <a:xfrm>
            <a:off x="179388" y="188913"/>
            <a:ext cx="8820150" cy="4394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3000" smtClean="0">
                <a:solidFill>
                  <a:schemeClr val="bg2"/>
                </a:solidFill>
              </a:rPr>
              <a:t>Содержание Программы отражает весь комплекс психолого - педагогических условий, которые обеспечивают развитие детей в дошкольной организации, а именно: </a:t>
            </a:r>
          </a:p>
          <a:p>
            <a:pPr algn="ctr" eaLnBrk="1" hangingPunct="1">
              <a:lnSpc>
                <a:spcPct val="90000"/>
              </a:lnSpc>
              <a:buFontTx/>
              <a:buChar char="-"/>
            </a:pPr>
            <a:r>
              <a:rPr lang="ru-RU" sz="3000" smtClean="0">
                <a:solidFill>
                  <a:schemeClr val="bg2"/>
                </a:solidFill>
              </a:rPr>
              <a:t>развивающую предметно-пространственную образовательную среду, которая  является специфической для каждой образовательной организации, </a:t>
            </a:r>
          </a:p>
          <a:p>
            <a:pPr algn="ctr" eaLnBrk="1" hangingPunct="1">
              <a:lnSpc>
                <a:spcPct val="90000"/>
              </a:lnSpc>
              <a:buFontTx/>
              <a:buChar char="-"/>
            </a:pPr>
            <a:r>
              <a:rPr lang="ru-RU" sz="3000" smtClean="0">
                <a:solidFill>
                  <a:schemeClr val="bg2"/>
                </a:solidFill>
              </a:rPr>
              <a:t>характер  взаимодействия со взрослыми,</a:t>
            </a:r>
          </a:p>
          <a:p>
            <a:pPr algn="ctr" eaLnBrk="1" hangingPunct="1">
              <a:lnSpc>
                <a:spcPct val="90000"/>
              </a:lnSpc>
              <a:buFontTx/>
              <a:buChar char="-"/>
            </a:pPr>
            <a:r>
              <a:rPr lang="ru-RU" sz="3000" smtClean="0">
                <a:solidFill>
                  <a:schemeClr val="bg2"/>
                </a:solidFill>
              </a:rPr>
              <a:t> характер взаимодействия с другими детьми,</a:t>
            </a:r>
          </a:p>
          <a:p>
            <a:pPr algn="ctr" eaLnBrk="1" hangingPunct="1">
              <a:lnSpc>
                <a:spcPct val="90000"/>
              </a:lnSpc>
              <a:buFontTx/>
              <a:buChar char="-"/>
            </a:pPr>
            <a:r>
              <a:rPr lang="ru-RU" sz="3000" smtClean="0">
                <a:solidFill>
                  <a:schemeClr val="bg2"/>
                </a:solidFill>
              </a:rPr>
              <a:t> систему отношений ребёнка к миру,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3000" smtClean="0">
                <a:solidFill>
                  <a:schemeClr val="bg2"/>
                </a:solidFill>
              </a:rPr>
              <a:t>к другим людям, к самому себе.</a:t>
            </a:r>
          </a:p>
          <a:p>
            <a:pPr eaLnBrk="1" hangingPunct="1">
              <a:lnSpc>
                <a:spcPct val="90000"/>
              </a:lnSpc>
            </a:pPr>
            <a:endParaRPr lang="ru-RU" sz="3000" smtClean="0">
              <a:solidFill>
                <a:schemeClr val="bg2"/>
              </a:solidFill>
            </a:endParaRPr>
          </a:p>
        </p:txBody>
      </p:sp>
      <p:pic>
        <p:nvPicPr>
          <p:cNvPr id="31746" name="Picture 5" descr="0_117087_4feb9a07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5559425"/>
            <a:ext cx="1331913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>
    <a:extraClrScheme>
      <a:clrScheme name="Трек 1">
        <a:dk1>
          <a:srgbClr val="000000"/>
        </a:dk1>
        <a:lt1>
          <a:srgbClr val="FFFFFF"/>
        </a:lt1>
        <a:dk2>
          <a:srgbClr val="4E3B3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D"/>
        </a:accent5>
        <a:accent6>
          <a:srgbClr val="955A46"/>
        </a:accent6>
        <a:hlink>
          <a:srgbClr val="AD1F1F"/>
        </a:hlink>
        <a:folHlink>
          <a:srgbClr val="FFC4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ек 2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00FF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00FF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1431</TotalTime>
  <Words>2139</Words>
  <Application>Microsoft Office PowerPoint</Application>
  <PresentationFormat>Экран (4:3)</PresentationFormat>
  <Paragraphs>231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23</vt:i4>
      </vt:variant>
    </vt:vector>
  </HeadingPairs>
  <TitlesOfParts>
    <vt:vector size="36" baseType="lpstr">
      <vt:lpstr>Arial</vt:lpstr>
      <vt:lpstr>Franklin Gothic Medium</vt:lpstr>
      <vt:lpstr>Franklin Gothic Book</vt:lpstr>
      <vt:lpstr>Wingdings 2</vt:lpstr>
      <vt:lpstr>Calibri</vt:lpstr>
      <vt:lpstr>Трек</vt:lpstr>
      <vt:lpstr>Оформление по умолчанию</vt:lpstr>
      <vt:lpstr>Трек</vt:lpstr>
      <vt:lpstr>Трек</vt:lpstr>
      <vt:lpstr>Трек</vt:lpstr>
      <vt:lpstr>Трек</vt:lpstr>
      <vt:lpstr>Трек</vt:lpstr>
      <vt:lpstr>Трек</vt:lpstr>
      <vt:lpstr> Краткая презентация   Образовательной программы  дошкольного образования  МДОУ  «Детский сад № 54  «Подснежник»»</vt:lpstr>
      <vt:lpstr>Слайд 2</vt:lpstr>
      <vt:lpstr> ОБРАЗОВАТЕЛЬНАЯ ПРОГРАММА  ДОШКОЛЬНОГО ОБРАЗОВАНИЯ - </vt:lpstr>
      <vt:lpstr>Образовательная программа дошкольного образования МДОУ «Детский сад № 54»</vt:lpstr>
      <vt:lpstr>Слайд 5</vt:lpstr>
      <vt:lpstr>Слайд 6</vt:lpstr>
      <vt:lpstr>Категории детей,  на которые ориентирована Программа.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Условия реализации Программы</vt:lpstr>
      <vt:lpstr>Слайд 17</vt:lpstr>
      <vt:lpstr>Слайд 18</vt:lpstr>
      <vt:lpstr>Слайд 19</vt:lpstr>
      <vt:lpstr>Слайд 20</vt:lpstr>
      <vt:lpstr>Используемые парциальные программы</vt:lpstr>
      <vt:lpstr>Ведущие цели взаимодействия  МДОУ «Детский сад № 54»  с семьями воспитанников</vt:lpstr>
      <vt:lpstr>Система взаимодействия с родителями включает: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КРАТКАЯ ПРЕЗЕНТАЦИЯ  ОСНОВНОЙ общеобразовательной ПРОГРАММЫ  МДОУ «Детский сад №104»  ГОРОДА Петрозаводск</dc:title>
  <dc:creator>1</dc:creator>
  <cp:lastModifiedBy>User</cp:lastModifiedBy>
  <cp:revision>77</cp:revision>
  <dcterms:created xsi:type="dcterms:W3CDTF">2016-06-07T10:59:54Z</dcterms:created>
  <dcterms:modified xsi:type="dcterms:W3CDTF">2023-07-24T09:22:44Z</dcterms:modified>
</cp:coreProperties>
</file>