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sldIdLst>
    <p:sldId id="273" r:id="rId3"/>
    <p:sldId id="271" r:id="rId4"/>
    <p:sldId id="274" r:id="rId5"/>
    <p:sldId id="258" r:id="rId6"/>
    <p:sldId id="272" r:id="rId7"/>
    <p:sldId id="275" r:id="rId8"/>
    <p:sldId id="259" r:id="rId9"/>
    <p:sldId id="260" r:id="rId10"/>
    <p:sldId id="261" r:id="rId11"/>
    <p:sldId id="276" r:id="rId12"/>
    <p:sldId id="262" r:id="rId13"/>
    <p:sldId id="277" r:id="rId14"/>
    <p:sldId id="278" r:id="rId15"/>
    <p:sldId id="263" r:id="rId16"/>
    <p:sldId id="264" r:id="rId17"/>
    <p:sldId id="265" r:id="rId18"/>
    <p:sldId id="266" r:id="rId19"/>
    <p:sldId id="281" r:id="rId20"/>
    <p:sldId id="282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CCFF"/>
    <a:srgbClr val="FFCC66"/>
    <a:srgbClr val="FFCC00"/>
    <a:srgbClr val="FF9900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4" autoAdjust="0"/>
    <p:restoredTop sz="94660"/>
  </p:normalViewPr>
  <p:slideViewPr>
    <p:cSldViewPr>
      <p:cViewPr varScale="1">
        <p:scale>
          <a:sx n="115" d="100"/>
          <a:sy n="11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BC26-C460-4B0F-91F5-81465B164A88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0F4B5-810E-4852-859C-AEEA3C5CD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4661F-489F-4AB0-96D7-E987AB2FBE84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AAF21-2186-4593-BCF6-E594DA3B1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A3517-3FFE-4CCD-95BE-A5266E91C6C9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0A28D-DB73-4013-BBB9-F611FD0FF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758E3-2DB9-4703-9760-FFD15261D20A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AFC9F-BF3E-4130-A7A9-08222EF82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86502-F8CA-4A2A-A357-F6F3B1931ED8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11FA1-9F77-473A-9AB3-6581F1004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3F399-527C-4987-A12A-1D449983EB1F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2C224-3BDD-4618-A6FE-47B3A2A23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CFD6A-9DD4-4208-B0E7-EEFBC1B4D19E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42CFA-7263-4AE0-BBF8-A874577F7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8F3F-E2AF-4E2A-B2EA-AA07A9F5A603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94403-712C-4BD7-A812-0C378724C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AEBF2-4502-498F-ADEF-47DD02262F2D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32297-1E77-4B0C-BB51-44F7E70B9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DEA9-2D35-46B8-B054-6F29CCA30D3F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BC310-9694-41B9-B967-570003CA7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60314-C7C5-4ADE-A3CA-F280DE2AF950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EC6F-23C9-46B4-BFBF-ABC875AEA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6E31-0648-4594-B993-8EC34571B93A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EE93-AAA2-4C87-B39D-8E201DC3F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68CDE-79E9-400A-BE3B-BDC3B3484A01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5E9C4-3899-4E58-A88B-24F16CA14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4352C-889D-493C-8674-E8C4924A5DB6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15B76-F103-43E8-B9F6-D65148127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2848-4A31-44F8-9E92-EC2D2C4DEA52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F34B-E4BA-4058-A8D0-F878C908E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8A09-1F32-4DAB-9F20-02E40814FFC2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100B1-574C-4B13-8DF1-CAF3BA3CA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E0517-8E2D-4A44-87EB-B4D40BB09B7B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0748-B551-463F-B93F-93B3E8F9F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8CD0-5C17-4578-95F7-450BBD87F4DD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E618-BE31-43FD-874C-F5E6C933F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8138-6074-414F-A84A-A5B8E0182AB8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63BD-C8A1-4C96-8054-00B93BF01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D760-D028-4762-8225-EFEA420BFD85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20841-565A-4CF3-AD30-AC10246BE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E9C179-2113-4946-A24F-BAD411452612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F2AEB3-B059-46D4-B7CC-DDFB1B3EC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6" r:id="rId2"/>
    <p:sldLayoutId id="2147483709" r:id="rId3"/>
    <p:sldLayoutId id="2147483695" r:id="rId4"/>
    <p:sldLayoutId id="2147483710" r:id="rId5"/>
    <p:sldLayoutId id="2147483711" r:id="rId6"/>
    <p:sldLayoutId id="2147483712" r:id="rId7"/>
    <p:sldLayoutId id="2147483694" r:id="rId8"/>
    <p:sldLayoutId id="214748371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94322040-12B6-4A44-AA8C-A361C97DCA83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41966F-5AD9-4508-9E52-97D28ABE6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ad54-ptz.ru/sveden/education/metoditcheskoeobespetch.html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856662" cy="4751387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chemeClr val="bg1"/>
                </a:solidFill>
              </a:rPr>
              <a:t/>
            </a:r>
            <a:br>
              <a:rPr lang="ru-RU" sz="4000" i="1" smtClean="0">
                <a:solidFill>
                  <a:schemeClr val="bg1"/>
                </a:solidFill>
              </a:rPr>
            </a:br>
            <a:r>
              <a:rPr lang="ru-RU" sz="4000" i="1" smtClean="0">
                <a:solidFill>
                  <a:schemeClr val="bg1"/>
                </a:solidFill>
              </a:rPr>
              <a:t>Краткая презентация </a:t>
            </a:r>
            <a:br>
              <a:rPr lang="ru-RU" sz="4000" i="1" smtClean="0">
                <a:solidFill>
                  <a:schemeClr val="bg1"/>
                </a:solidFill>
              </a:rPr>
            </a:br>
            <a:r>
              <a:rPr lang="ru-RU" sz="4000" i="1" smtClean="0">
                <a:solidFill>
                  <a:schemeClr val="bg1"/>
                </a:solidFill>
              </a:rPr>
              <a:t/>
            </a:r>
            <a:br>
              <a:rPr lang="ru-RU" sz="4000" i="1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chemeClr val="bg1"/>
                </a:solidFill>
              </a:rPr>
              <a:t>Основной образовательной программы </a:t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chemeClr val="bg1"/>
                </a:solidFill>
              </a:rPr>
              <a:t>дошкольного образования </a:t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4000" i="1" smtClean="0">
                <a:solidFill>
                  <a:schemeClr val="bg1"/>
                </a:solidFill>
              </a:rPr>
              <a:t>МДОУ </a:t>
            </a:r>
            <a:br>
              <a:rPr lang="ru-RU" sz="4000" i="1" smtClean="0">
                <a:solidFill>
                  <a:schemeClr val="bg1"/>
                </a:solidFill>
              </a:rPr>
            </a:br>
            <a:r>
              <a:rPr lang="ru-RU" sz="4000" i="1" smtClean="0">
                <a:solidFill>
                  <a:schemeClr val="bg1"/>
                </a:solidFill>
              </a:rPr>
              <a:t>«Детский сад № 54 </a:t>
            </a:r>
            <a:br>
              <a:rPr lang="ru-RU" sz="4000" i="1" smtClean="0">
                <a:solidFill>
                  <a:schemeClr val="bg1"/>
                </a:solidFill>
              </a:rPr>
            </a:br>
            <a:r>
              <a:rPr lang="ru-RU" sz="4000" i="1" smtClean="0">
                <a:solidFill>
                  <a:schemeClr val="bg1"/>
                </a:solidFill>
              </a:rPr>
              <a:t>«Подснежник»»</a:t>
            </a:r>
          </a:p>
        </p:txBody>
      </p:sp>
      <p:pic>
        <p:nvPicPr>
          <p:cNvPr id="23554" name="Picture 8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433888"/>
            <a:ext cx="2484437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893175" cy="6121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100" b="1" u="sng" smtClean="0">
                <a:solidFill>
                  <a:schemeClr val="bg1"/>
                </a:solidFill>
              </a:rPr>
              <a:t>Познавательное развитие</a:t>
            </a:r>
            <a:r>
              <a:rPr lang="ru-RU" sz="2100" b="1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ru-RU" sz="2100" b="1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100" smtClean="0">
                <a:solidFill>
                  <a:schemeClr val="bg1"/>
                </a:solidFill>
              </a:rPr>
              <a:t>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</a:t>
            </a:r>
          </a:p>
          <a:p>
            <a:pPr algn="ctr" eaLnBrk="1" hangingPunct="1">
              <a:buFontTx/>
              <a:buNone/>
            </a:pPr>
            <a:r>
              <a:rPr lang="ru-RU" sz="2100" smtClean="0">
                <a:solidFill>
                  <a:schemeClr val="bg1"/>
                </a:solidFill>
              </a:rPr>
              <a:t>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   </a:t>
            </a:r>
          </a:p>
          <a:p>
            <a:pPr eaLnBrk="1" hangingPunct="1"/>
            <a:endParaRPr lang="ru-RU" sz="2100" smtClean="0">
              <a:solidFill>
                <a:schemeClr val="bg1"/>
              </a:solidFill>
            </a:endParaRPr>
          </a:p>
        </p:txBody>
      </p:sp>
      <p:pic>
        <p:nvPicPr>
          <p:cNvPr id="33794" name="Picture 4" descr="konkurs_chten_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5229225"/>
            <a:ext cx="202723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2"/>
          <p:cNvSpPr>
            <a:spLocks noGrp="1"/>
          </p:cNvSpPr>
          <p:nvPr>
            <p:ph idx="4294967295"/>
          </p:nvPr>
        </p:nvSpPr>
        <p:spPr>
          <a:xfrm>
            <a:off x="323850" y="476250"/>
            <a:ext cx="8667750" cy="59769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700" b="1" u="sng" smtClean="0">
                <a:solidFill>
                  <a:schemeClr val="bg1"/>
                </a:solidFill>
              </a:rPr>
              <a:t>Речевое</a:t>
            </a:r>
            <a:r>
              <a:rPr lang="ru-RU" sz="2700" b="1" smtClean="0">
                <a:solidFill>
                  <a:schemeClr val="bg1"/>
                </a:solidFill>
              </a:rPr>
              <a:t> </a:t>
            </a:r>
            <a:r>
              <a:rPr lang="ru-RU" sz="2700" b="1" u="sng" smtClean="0">
                <a:solidFill>
                  <a:schemeClr val="bg1"/>
                </a:solidFill>
              </a:rPr>
              <a:t>развитие</a:t>
            </a:r>
            <a:r>
              <a:rPr lang="ru-RU" sz="2700" b="1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700" b="1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700" smtClean="0">
                <a:solidFill>
                  <a:schemeClr val="bg1"/>
                </a:solidFill>
              </a:rPr>
              <a:t>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</a:t>
            </a:r>
            <a:endParaRPr lang="ru-RU" sz="1300" smtClean="0"/>
          </a:p>
        </p:txBody>
      </p:sp>
      <p:pic>
        <p:nvPicPr>
          <p:cNvPr id="34818" name="Picture 5" descr="schrijft001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4650" y="5400675"/>
            <a:ext cx="2419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435975" cy="56499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300" b="1" u="sng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300" b="1" u="sng" smtClean="0">
                <a:solidFill>
                  <a:schemeClr val="bg1"/>
                </a:solidFill>
              </a:rPr>
              <a:t>Художественно-эстетическое развитие</a:t>
            </a:r>
            <a:r>
              <a:rPr lang="ru-RU" sz="2300" b="1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300" b="1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300" smtClean="0">
                <a:solidFill>
                  <a:schemeClr val="bg1"/>
                </a:solidFill>
              </a:rPr>
              <a:t>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</a:t>
            </a:r>
          </a:p>
          <a:p>
            <a:pPr eaLnBrk="1" hangingPunct="1"/>
            <a:endParaRPr lang="ru-RU" smtClean="0"/>
          </a:p>
        </p:txBody>
      </p:sp>
      <p:pic>
        <p:nvPicPr>
          <p:cNvPr id="35842" name="Picture 4" descr="0_b18a5_79563ba4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941888"/>
            <a:ext cx="15938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7561263" cy="6597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900" b="1" u="sng" smtClean="0">
                <a:solidFill>
                  <a:schemeClr val="bg1"/>
                </a:solidFill>
              </a:rPr>
              <a:t>Физическое развитие</a:t>
            </a:r>
            <a:r>
              <a:rPr lang="ru-RU" sz="1900" b="1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ru-RU" sz="1900" b="1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1900" smtClean="0">
                <a:solidFill>
                  <a:schemeClr val="bg1"/>
                </a:solidFill>
              </a:rPr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саморегуляции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</p:txBody>
      </p:sp>
      <p:pic>
        <p:nvPicPr>
          <p:cNvPr id="36866" name="Picture 5" descr="107558786_P295ba1d84796dae5007e614afefc2709cc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4949825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675687" cy="69215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Задачи реализации Программы.</a:t>
            </a:r>
          </a:p>
        </p:txBody>
      </p:sp>
      <p:sp>
        <p:nvSpPr>
          <p:cNvPr id="37890" name="Объект 2"/>
          <p:cNvSpPr>
            <a:spLocks noGrp="1"/>
          </p:cNvSpPr>
          <p:nvPr>
            <p:ph idx="4294967295"/>
          </p:nvPr>
        </p:nvSpPr>
        <p:spPr>
          <a:xfrm>
            <a:off x="323850" y="836613"/>
            <a:ext cx="7840663" cy="49704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chemeClr val="bg1"/>
                </a:solidFill>
              </a:rPr>
              <a:t>охрана и укрепление физического и психического здоровья детей, в том числе их эмоционального благополучия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chemeClr val="bg1"/>
                </a:solidFill>
              </a:rPr>
              <a:t>обеспечение равных возможностей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chemeClr val="bg1"/>
                </a:solidFill>
              </a:rPr>
              <a:t>обеспечение преемственности целей, задач и содержания образования, реализуемых в рамках образовательных программ различных уровней (далее – преемственность основных образовательных программ дошкольного и начального общего образования)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chemeClr val="bg1"/>
                </a:solidFill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ребёнка как субъекта отношений с самим собой, другими детьми, взрослыми и миром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chemeClr val="bg1"/>
              </a:solidFill>
            </a:endParaRPr>
          </a:p>
        </p:txBody>
      </p:sp>
      <p:pic>
        <p:nvPicPr>
          <p:cNvPr id="37891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9213" y="5419725"/>
            <a:ext cx="147478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2"/>
          <p:cNvSpPr>
            <a:spLocks noGrp="1"/>
          </p:cNvSpPr>
          <p:nvPr>
            <p:ph idx="4294967295"/>
          </p:nvPr>
        </p:nvSpPr>
        <p:spPr>
          <a:xfrm>
            <a:off x="179388" y="188913"/>
            <a:ext cx="8280400" cy="6408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chemeClr val="bg1"/>
                </a:solidFill>
              </a:rPr>
              <a:t>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chemeClr val="bg1"/>
                </a:solidFill>
              </a:rPr>
              <a:t>формирование общей культуры личности детей, в том числе ценностей здорового образа жизни,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формирование предпосылок учебной деятельности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chemeClr val="bg1"/>
                </a:solidFill>
              </a:rPr>
              <a:t>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chemeClr val="bg1"/>
                </a:solidFill>
              </a:rPr>
              <a:t>формирование социокультурной среды, соответствующей возрастным, индивидуальным, психологическим и физиологическим особенностям детей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chemeClr val="bg1"/>
                </a:solidFill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pPr eaLnBrk="1" hangingPunct="1">
              <a:lnSpc>
                <a:spcPct val="80000"/>
              </a:lnSpc>
            </a:pPr>
            <a:endParaRPr lang="ru-RU" sz="2200" smtClean="0">
              <a:solidFill>
                <a:schemeClr val="bg1"/>
              </a:solidFill>
            </a:endParaRPr>
          </a:p>
        </p:txBody>
      </p:sp>
      <p:pic>
        <p:nvPicPr>
          <p:cNvPr id="38914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5699125"/>
            <a:ext cx="11874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50" y="849313"/>
            <a:ext cx="2414588" cy="2952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100">
              <a:solidFill>
                <a:srgbClr val="5C1F00"/>
              </a:solidFill>
            </a:endParaRPr>
          </a:p>
          <a:p>
            <a:pPr>
              <a:defRPr/>
            </a:pPr>
            <a:endParaRPr lang="ru-RU" sz="1100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100" b="1">
                <a:solidFill>
                  <a:schemeClr val="bg1"/>
                </a:solidFill>
              </a:rPr>
              <a:t>Материально - технические условия</a:t>
            </a:r>
          </a:p>
          <a:p>
            <a:pPr>
              <a:defRPr/>
            </a:pPr>
            <a:endParaRPr lang="ru-RU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100">
                <a:solidFill>
                  <a:srgbClr val="000000"/>
                </a:solidFill>
              </a:rPr>
              <a:t>- Соответствуют санитарно – эпидемиологическим правилам и нормативам,  правилам пожарной безопасности, возрастным и индивидуальным особенностям детей </a:t>
            </a:r>
          </a:p>
          <a:p>
            <a:pPr>
              <a:defRPr/>
            </a:pPr>
            <a:r>
              <a:rPr lang="ru-RU" sz="1100">
                <a:solidFill>
                  <a:srgbClr val="000000"/>
                </a:solidFill>
              </a:rPr>
              <a:t>- Каждая группа имеет пространственную среду, оборудование, УМК  в соответствии с возрастом детей </a:t>
            </a:r>
          </a:p>
          <a:p>
            <a:pPr>
              <a:defRPr/>
            </a:pPr>
            <a:endParaRPr lang="ru-RU">
              <a:solidFill>
                <a:srgbClr val="000000"/>
              </a:solidFill>
            </a:endParaRPr>
          </a:p>
          <a:p>
            <a:pPr>
              <a:defRPr/>
            </a:pPr>
            <a:endParaRPr lang="ru-RU">
              <a:solidFill>
                <a:srgbClr val="5C1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6238" y="836613"/>
            <a:ext cx="3313112" cy="2881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100">
              <a:solidFill>
                <a:srgbClr val="5C1F00"/>
              </a:solidFill>
            </a:endParaRPr>
          </a:p>
          <a:p>
            <a:pPr algn="ctr">
              <a:defRPr/>
            </a:pPr>
            <a:r>
              <a:rPr lang="ru-RU" sz="1100" b="1">
                <a:solidFill>
                  <a:schemeClr val="bg1"/>
                </a:solidFill>
              </a:rPr>
              <a:t>Психолого – педагогические условия: </a:t>
            </a:r>
          </a:p>
          <a:p>
            <a:pPr algn="ctr">
              <a:defRPr/>
            </a:pPr>
            <a:endParaRPr lang="ru-RU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900">
                <a:solidFill>
                  <a:srgbClr val="000000"/>
                </a:solidFill>
              </a:rPr>
              <a:t>-Уважение к человеческому достоинству детей, формирование и поддержка их положительной самооценки </a:t>
            </a:r>
          </a:p>
          <a:p>
            <a:pPr>
              <a:defRPr/>
            </a:pPr>
            <a:r>
              <a:rPr lang="ru-RU" sz="900">
                <a:solidFill>
                  <a:srgbClr val="000000"/>
                </a:solidFill>
              </a:rPr>
              <a:t>- Использование форм и методов работы, соответствующих возрасту, индивидуальным особенностям </a:t>
            </a:r>
          </a:p>
          <a:p>
            <a:pPr>
              <a:defRPr/>
            </a:pPr>
            <a:r>
              <a:rPr lang="ru-RU" sz="900">
                <a:solidFill>
                  <a:srgbClr val="000000"/>
                </a:solidFill>
              </a:rPr>
              <a:t>- Построение образовательной деятельности на основе взаимодействия взрослых с детьми </a:t>
            </a:r>
          </a:p>
          <a:p>
            <a:pPr>
              <a:defRPr/>
            </a:pPr>
            <a:r>
              <a:rPr lang="ru-RU" sz="900">
                <a:solidFill>
                  <a:srgbClr val="000000"/>
                </a:solidFill>
              </a:rPr>
              <a:t>- Поддержка доброжелательного отношения детей к друг другу </a:t>
            </a:r>
          </a:p>
          <a:p>
            <a:pPr>
              <a:defRPr/>
            </a:pPr>
            <a:r>
              <a:rPr lang="ru-RU" sz="900">
                <a:solidFill>
                  <a:srgbClr val="000000"/>
                </a:solidFill>
              </a:rPr>
              <a:t>- Возможность выбора детьми видов деятельности, общения </a:t>
            </a:r>
          </a:p>
          <a:p>
            <a:pPr>
              <a:defRPr/>
            </a:pPr>
            <a:r>
              <a:rPr lang="ru-RU" sz="900">
                <a:solidFill>
                  <a:srgbClr val="000000"/>
                </a:solidFill>
              </a:rPr>
              <a:t>- Защита детей от всех форм физического и психического насилия </a:t>
            </a:r>
          </a:p>
          <a:p>
            <a:pPr>
              <a:defRPr/>
            </a:pPr>
            <a:r>
              <a:rPr lang="ru-RU" sz="900">
                <a:solidFill>
                  <a:srgbClr val="000000"/>
                </a:solidFill>
              </a:rPr>
              <a:t>- Поддержка родителей в воспитании детей, вовлечение семей в образовательную деятельность </a:t>
            </a:r>
          </a:p>
        </p:txBody>
      </p:sp>
      <p:sp>
        <p:nvSpPr>
          <p:cNvPr id="3993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8229600" cy="490537"/>
          </a:xfrm>
        </p:spPr>
        <p:txBody>
          <a:bodyPr/>
          <a:lstStyle/>
          <a:p>
            <a:r>
              <a:rPr lang="ru-RU" sz="4000" smtClean="0">
                <a:solidFill>
                  <a:schemeClr val="bg1"/>
                </a:solidFill>
              </a:rPr>
              <a:t>Условия реализации Программы.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6443663" y="836613"/>
            <a:ext cx="2376487" cy="2882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10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100" b="1" smtClean="0">
                <a:solidFill>
                  <a:schemeClr val="bg1"/>
                </a:solidFill>
              </a:rPr>
              <a:t>Финансовые</a:t>
            </a:r>
            <a:r>
              <a:rPr lang="ru-RU" sz="1000" b="1" smtClean="0">
                <a:solidFill>
                  <a:schemeClr val="bg1"/>
                </a:solidFill>
              </a:rPr>
              <a:t> </a:t>
            </a:r>
            <a:r>
              <a:rPr lang="ru-RU" sz="1100" b="1" smtClean="0">
                <a:solidFill>
                  <a:schemeClr val="bg1"/>
                </a:solidFill>
              </a:rPr>
              <a:t>условия: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1100" b="1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000" smtClean="0">
                <a:solidFill>
                  <a:srgbClr val="000000"/>
                </a:solidFill>
              </a:rPr>
              <a:t>Обеспечивают возможность выполнения требований ФГОС ДО.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000" smtClean="0">
                <a:solidFill>
                  <a:srgbClr val="000000"/>
                </a:solidFill>
              </a:rPr>
              <a:t>         Гарантия бесплатного дошкольного образования за счет средств бюджетов бюджетной системы РФ в муниципальных организациях осуществляется на основе нормативов, определяемых органами государственной власти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8888" y="4005263"/>
            <a:ext cx="2825750" cy="27368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00" b="1">
                <a:solidFill>
                  <a:schemeClr val="bg1"/>
                </a:solidFill>
              </a:rPr>
              <a:t>Развивающая предметно-пространственная среда: </a:t>
            </a:r>
          </a:p>
          <a:p>
            <a:pPr>
              <a:defRPr/>
            </a:pPr>
            <a:endParaRPr lang="ru-RU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000">
                <a:solidFill>
                  <a:srgbClr val="5C1F00"/>
                </a:solidFill>
              </a:rPr>
              <a:t>- </a:t>
            </a:r>
            <a:r>
              <a:rPr lang="ru-RU" sz="1000">
                <a:solidFill>
                  <a:srgbClr val="000000"/>
                </a:solidFill>
              </a:rPr>
              <a:t>Обеспечивает возможность общения и совместной деятельности детей и взрослых, двигательной активности, возможности для уединения </a:t>
            </a:r>
          </a:p>
          <a:p>
            <a:pPr>
              <a:defRPr/>
            </a:pPr>
            <a:r>
              <a:rPr lang="ru-RU" sz="1000">
                <a:solidFill>
                  <a:srgbClr val="000000"/>
                </a:solidFill>
              </a:rPr>
              <a:t>- Соответствует возрастным возможностям детей </a:t>
            </a:r>
          </a:p>
          <a:p>
            <a:pPr>
              <a:defRPr/>
            </a:pPr>
            <a:r>
              <a:rPr lang="ru-RU" sz="1000">
                <a:solidFill>
                  <a:srgbClr val="000000"/>
                </a:solidFill>
              </a:rPr>
              <a:t>- Предполагает возможность изменений от образовательной ситуации </a:t>
            </a:r>
          </a:p>
          <a:p>
            <a:pPr>
              <a:defRPr/>
            </a:pPr>
            <a:r>
              <a:rPr lang="ru-RU" sz="1000">
                <a:solidFill>
                  <a:srgbClr val="000000"/>
                </a:solidFill>
              </a:rPr>
              <a:t>- Доступность, безопасность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9700" y="4005263"/>
            <a:ext cx="2736850" cy="2697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00" b="1">
                <a:solidFill>
                  <a:schemeClr val="bg1"/>
                </a:solidFill>
                <a:latin typeface="Franklin Gothic Book" pitchFamily="34" charset="0"/>
              </a:rPr>
              <a:t>Кадровые условия:</a:t>
            </a:r>
          </a:p>
          <a:p>
            <a:pPr>
              <a:defRPr/>
            </a:pPr>
            <a:r>
              <a:rPr lang="ru-RU" sz="1100" b="1">
                <a:solidFill>
                  <a:schemeClr val="bg1"/>
                </a:solidFill>
                <a:latin typeface="Franklin Gothic Book" pitchFamily="34" charset="0"/>
              </a:rPr>
              <a:t> </a:t>
            </a:r>
          </a:p>
          <a:p>
            <a:pPr>
              <a:defRPr/>
            </a:pPr>
            <a:r>
              <a:rPr lang="ru-RU" sz="1100">
                <a:solidFill>
                  <a:srgbClr val="000000"/>
                </a:solidFill>
                <a:latin typeface="Franklin Gothic Book" pitchFamily="34" charset="0"/>
              </a:rPr>
              <a:t>в МДОУ работают педагоги первой квалификационной категории - </a:t>
            </a:r>
            <a:r>
              <a:rPr lang="ru-RU" sz="1100">
                <a:solidFill>
                  <a:srgbClr val="000000"/>
                </a:solidFill>
              </a:rPr>
              <a:t>13</a:t>
            </a:r>
            <a:r>
              <a:rPr lang="ru-RU" sz="1100">
                <a:solidFill>
                  <a:srgbClr val="000000"/>
                </a:solidFill>
                <a:latin typeface="Franklin Gothic Book" pitchFamily="34" charset="0"/>
              </a:rPr>
              <a:t>% и  высшей квалификационной категории - 2</a:t>
            </a:r>
            <a:r>
              <a:rPr lang="ru-RU" sz="1100">
                <a:solidFill>
                  <a:srgbClr val="000000"/>
                </a:solidFill>
              </a:rPr>
              <a:t>9</a:t>
            </a:r>
            <a:r>
              <a:rPr lang="ru-RU" sz="1100">
                <a:solidFill>
                  <a:srgbClr val="000000"/>
                </a:solidFill>
                <a:latin typeface="Franklin Gothic Book" pitchFamily="34" charset="0"/>
              </a:rPr>
              <a:t>% </a:t>
            </a:r>
          </a:p>
          <a:p>
            <a:pPr>
              <a:defRPr/>
            </a:pPr>
            <a:endParaRPr lang="ru-RU" sz="1100" b="1">
              <a:solidFill>
                <a:srgbClr val="000000"/>
              </a:solidFill>
              <a:latin typeface="Franklin Gothic Book" pitchFamily="34" charset="0"/>
            </a:endParaRPr>
          </a:p>
          <a:p>
            <a:pPr>
              <a:defRPr/>
            </a:pPr>
            <a:r>
              <a:rPr lang="ru-RU" sz="1100" b="1">
                <a:solidFill>
                  <a:srgbClr val="000000"/>
                </a:solidFill>
                <a:latin typeface="Franklin Gothic Book" pitchFamily="34" charset="0"/>
              </a:rPr>
              <a:t>Наличие специалистов: </a:t>
            </a:r>
            <a:endParaRPr lang="ru-RU" sz="1100">
              <a:solidFill>
                <a:srgbClr val="000000"/>
              </a:solidFill>
              <a:latin typeface="Franklin Gothic Book" pitchFamily="34" charset="0"/>
            </a:endParaRPr>
          </a:p>
          <a:p>
            <a:pPr>
              <a:defRPr/>
            </a:pPr>
            <a:r>
              <a:rPr lang="ru-RU" sz="1100">
                <a:solidFill>
                  <a:srgbClr val="000000"/>
                </a:solidFill>
                <a:latin typeface="Franklin Gothic Book" pitchFamily="34" charset="0"/>
              </a:rPr>
              <a:t>- инструктор по физической культуре</a:t>
            </a:r>
            <a:r>
              <a:rPr lang="ru-RU" sz="1100">
                <a:solidFill>
                  <a:srgbClr val="000000"/>
                </a:solidFill>
              </a:rPr>
              <a:t> (1)</a:t>
            </a:r>
          </a:p>
          <a:p>
            <a:pPr>
              <a:defRPr/>
            </a:pPr>
            <a:r>
              <a:rPr lang="ru-RU" sz="1100">
                <a:solidFill>
                  <a:srgbClr val="000000"/>
                </a:solidFill>
                <a:latin typeface="Franklin Gothic Book" pitchFamily="34" charset="0"/>
              </a:rPr>
              <a:t>-музыкальные руководители </a:t>
            </a:r>
            <a:r>
              <a:rPr lang="ru-RU" sz="1100">
                <a:solidFill>
                  <a:srgbClr val="000000"/>
                </a:solidFill>
              </a:rPr>
              <a:t> (2)</a:t>
            </a:r>
          </a:p>
          <a:p>
            <a:pPr>
              <a:defRPr/>
            </a:pPr>
            <a:r>
              <a:rPr lang="ru-RU" sz="1100">
                <a:solidFill>
                  <a:srgbClr val="000000"/>
                </a:solidFill>
                <a:latin typeface="Franklin Gothic Book" pitchFamily="34" charset="0"/>
              </a:rPr>
              <a:t>- педагог-психолог </a:t>
            </a:r>
            <a:r>
              <a:rPr lang="ru-RU" sz="1100">
                <a:solidFill>
                  <a:srgbClr val="000000"/>
                </a:solidFill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0" y="333375"/>
            <a:ext cx="91440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Целевые ориентиры образования в младенческом и раннем возрасте:</a:t>
            </a: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- 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r>
              <a:rPr lang="ru-RU">
                <a:solidFill>
                  <a:schemeClr val="bg1"/>
                </a:solidFill>
              </a:rPr>
              <a:t>- 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r>
              <a:rPr lang="ru-RU">
                <a:solidFill>
                  <a:schemeClr val="bg1"/>
                </a:solidFill>
              </a:rPr>
              <a:t>- 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r>
              <a:rPr lang="ru-RU">
                <a:solidFill>
                  <a:schemeClr val="bg1"/>
                </a:solidFill>
              </a:rPr>
              <a:t>- 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r>
              <a:rPr lang="ru-RU">
                <a:solidFill>
                  <a:schemeClr val="bg1"/>
                </a:solidFill>
              </a:rPr>
              <a:t>- проявляет интерес к сверстникам; наблюдает за их действиями и подражает им;</a:t>
            </a:r>
          </a:p>
          <a:p>
            <a:r>
              <a:rPr lang="ru-RU">
                <a:solidFill>
                  <a:schemeClr val="bg1"/>
                </a:solidFill>
              </a:rPr>
              <a:t>- 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r>
              <a:rPr lang="ru-RU">
                <a:solidFill>
                  <a:schemeClr val="bg1"/>
                </a:solidFill>
              </a:rPr>
              <a:t>- у ребенка развита крупная моторика, он стремится осваивать различные виды движения (бег, лазанье, перешагивание и пр.).</a:t>
            </a:r>
          </a:p>
        </p:txBody>
      </p:sp>
      <p:pic>
        <p:nvPicPr>
          <p:cNvPr id="40962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5699125"/>
            <a:ext cx="11874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Целевые ориентиры на этапе завершения дошкольного образования:</a:t>
            </a:r>
          </a:p>
          <a:p>
            <a:endParaRPr lang="ru-RU" sz="1400" b="1">
              <a:solidFill>
                <a:schemeClr val="bg1"/>
              </a:solidFill>
            </a:endParaRPr>
          </a:p>
          <a:p>
            <a:r>
              <a:rPr lang="ru-RU" sz="1400">
                <a:solidFill>
                  <a:schemeClr val="bg1"/>
                </a:solidFill>
              </a:rPr>
              <a:t>- 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r>
              <a:rPr lang="ru-RU" sz="1400">
                <a:solidFill>
                  <a:schemeClr val="bg1"/>
                </a:solidFill>
              </a:rPr>
              <a:t>- 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r>
              <a:rPr lang="ru-RU" sz="1400">
                <a:solidFill>
                  <a:schemeClr val="bg1"/>
                </a:solidFill>
              </a:rPr>
              <a:t>- 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r>
              <a:rPr lang="ru-RU" sz="1400">
                <a:solidFill>
                  <a:schemeClr val="bg1"/>
                </a:solidFill>
              </a:rPr>
              <a:t>- 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r>
              <a:rPr lang="ru-RU" sz="1400">
                <a:solidFill>
                  <a:schemeClr val="bg1"/>
                </a:solidFill>
              </a:rPr>
              <a:t>- 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r>
              <a:rPr lang="ru-RU" sz="1400">
                <a:solidFill>
                  <a:schemeClr val="bg1"/>
                </a:solidFill>
              </a:rPr>
              <a:t>- 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r>
              <a:rPr lang="ru-RU" sz="1400">
                <a:solidFill>
                  <a:schemeClr val="bg1"/>
                </a:solidFill>
              </a:rPr>
              <a:t>- 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</p:txBody>
      </p:sp>
      <p:pic>
        <p:nvPicPr>
          <p:cNvPr id="41986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6913" y="6051550"/>
            <a:ext cx="82708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ChangeArrowheads="1"/>
          </p:cNvSpPr>
          <p:nvPr/>
        </p:nvSpPr>
        <p:spPr bwMode="auto">
          <a:xfrm>
            <a:off x="323850" y="908050"/>
            <a:ext cx="85693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Целевые ориентиры Образовательной программы ДОУ выступают основаниями преемственности дошкольного и начального общего образования. </a:t>
            </a:r>
          </a:p>
          <a:p>
            <a:pPr algn="ctr"/>
            <a:endParaRPr lang="ru-RU" sz="2400" b="1">
              <a:solidFill>
                <a:schemeClr val="bg1"/>
              </a:solidFill>
            </a:endParaRP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При соблюдении требований к условиям реализации Программы настоящие целевые ориентиры предполагают формирование у детей дошкольного возраста предпосылок к учебной деятельности на этапе завершения ими дошкольного образования. </a:t>
            </a:r>
          </a:p>
        </p:txBody>
      </p:sp>
      <p:pic>
        <p:nvPicPr>
          <p:cNvPr id="43010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4926013"/>
            <a:ext cx="1979612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4294967295"/>
          </p:nvPr>
        </p:nvSpPr>
        <p:spPr>
          <a:xfrm>
            <a:off x="0" y="476250"/>
            <a:ext cx="9144000" cy="5616575"/>
          </a:xfrm>
        </p:spPr>
        <p:txBody>
          <a:bodyPr/>
          <a:lstStyle/>
          <a:p>
            <a:pPr marL="109538" indent="0" algn="ctr" eaLnBrk="1" hangingPunct="1">
              <a:buFontTx/>
              <a:buNone/>
            </a:pPr>
            <a:r>
              <a:rPr lang="ru-RU" i="1" smtClean="0">
                <a:solidFill>
                  <a:schemeClr val="bg1"/>
                </a:solidFill>
              </a:rPr>
              <a:t>Уважаемые родители! </a:t>
            </a:r>
          </a:p>
          <a:p>
            <a:pPr marL="109538" indent="0" algn="ctr" eaLnBrk="1" hangingPunct="1">
              <a:buFontTx/>
              <a:buNone/>
            </a:pPr>
            <a:endParaRPr lang="ru-RU" sz="2800" i="1" smtClean="0">
              <a:solidFill>
                <a:schemeClr val="bg1"/>
              </a:solidFill>
            </a:endParaRPr>
          </a:p>
          <a:p>
            <a:pPr marL="109538" indent="0" algn="ctr" eaLnBrk="1" hangingPunct="1">
              <a:buFontTx/>
              <a:buNone/>
            </a:pPr>
            <a:r>
              <a:rPr lang="ru-RU" sz="2800" i="1" smtClean="0">
                <a:solidFill>
                  <a:schemeClr val="bg1"/>
                </a:solidFill>
              </a:rPr>
              <a:t>Цель данной презентации - познакомить Вас с</a:t>
            </a:r>
            <a:r>
              <a:rPr lang="ru-RU" sz="2800" smtClean="0">
                <a:solidFill>
                  <a:schemeClr val="bg1"/>
                </a:solidFill>
              </a:rPr>
              <a:t>:</a:t>
            </a:r>
          </a:p>
          <a:p>
            <a:pPr marL="109538" indent="0" algn="ctr" eaLnBrk="1" hangingPunct="1">
              <a:buFontTx/>
              <a:buNone/>
            </a:pPr>
            <a:endParaRPr lang="ru-RU" sz="1400" smtClean="0">
              <a:solidFill>
                <a:schemeClr val="bg1"/>
              </a:solidFill>
            </a:endParaRPr>
          </a:p>
          <a:p>
            <a:pPr marL="109538" indent="0" algn="ctr" eaLnBrk="1" hangingPunct="1"/>
            <a:r>
              <a:rPr lang="ru-RU" sz="2800" smtClean="0">
                <a:solidFill>
                  <a:schemeClr val="bg1"/>
                </a:solidFill>
              </a:rPr>
              <a:t> понятием «Образовательная программа»</a:t>
            </a:r>
          </a:p>
          <a:p>
            <a:pPr marL="109538" indent="0" algn="ctr" eaLnBrk="1" hangingPunct="1"/>
            <a:r>
              <a:rPr lang="ru-RU" sz="2800" smtClean="0">
                <a:solidFill>
                  <a:schemeClr val="bg1"/>
                </a:solidFill>
              </a:rPr>
              <a:t> моделью Программы</a:t>
            </a:r>
          </a:p>
          <a:p>
            <a:pPr marL="109538" indent="0" algn="ctr" eaLnBrk="1" hangingPunct="1"/>
            <a:r>
              <a:rPr lang="ru-RU" sz="2800" smtClean="0">
                <a:solidFill>
                  <a:schemeClr val="bg1"/>
                </a:solidFill>
              </a:rPr>
              <a:t> основными направлениями развития детей и образовательными областями </a:t>
            </a:r>
          </a:p>
          <a:p>
            <a:pPr marL="109538" indent="0" algn="ctr" eaLnBrk="1" hangingPunct="1"/>
            <a:r>
              <a:rPr lang="ru-RU" sz="2800" smtClean="0">
                <a:solidFill>
                  <a:schemeClr val="bg1"/>
                </a:solidFill>
              </a:rPr>
              <a:t> разделами Программы </a:t>
            </a:r>
          </a:p>
          <a:p>
            <a:pPr marL="109538" indent="0" algn="ctr" eaLnBrk="1" hangingPunct="1"/>
            <a:r>
              <a:rPr lang="ru-RU" sz="2800" smtClean="0">
                <a:solidFill>
                  <a:schemeClr val="bg1"/>
                </a:solidFill>
              </a:rPr>
              <a:t> формами взаимодействия педагогического коллектива с семьями детей.</a:t>
            </a:r>
          </a:p>
          <a:p>
            <a:pPr marL="109538" indent="0" eaLnBrk="1" hangingPunct="1">
              <a:buFontTx/>
              <a:buNone/>
            </a:pPr>
            <a:endParaRPr lang="ru-RU" sz="2800" smtClean="0">
              <a:solidFill>
                <a:schemeClr val="bg1"/>
              </a:solidFill>
            </a:endParaRPr>
          </a:p>
        </p:txBody>
      </p:sp>
      <p:pic>
        <p:nvPicPr>
          <p:cNvPr id="24578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5278438"/>
            <a:ext cx="161925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4000" b="1" i="1" smtClean="0">
                <a:solidFill>
                  <a:srgbClr val="000000"/>
                </a:solidFill>
              </a:rPr>
              <a:t>Основные направления работы </a:t>
            </a:r>
            <a:br>
              <a:rPr lang="ru-RU" sz="4000" b="1" i="1" smtClean="0">
                <a:solidFill>
                  <a:srgbClr val="000000"/>
                </a:solidFill>
              </a:rPr>
            </a:br>
            <a:r>
              <a:rPr lang="ru-RU" sz="4000" b="1" i="1" smtClean="0">
                <a:solidFill>
                  <a:srgbClr val="000000"/>
                </a:solidFill>
              </a:rPr>
              <a:t>с родителями: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mtClean="0"/>
          </a:p>
          <a:p>
            <a:pPr eaLnBrk="1" hangingPunct="1"/>
            <a:r>
              <a:rPr lang="ru-RU" smtClean="0"/>
              <a:t>Оказание помощи семье в воспитании; </a:t>
            </a:r>
          </a:p>
          <a:p>
            <a:pPr eaLnBrk="1" hangingPunct="1"/>
            <a:r>
              <a:rPr lang="ru-RU" smtClean="0"/>
              <a:t>Вовлечение семьи в образовательный процесс; </a:t>
            </a:r>
          </a:p>
          <a:p>
            <a:pPr eaLnBrk="1" hangingPunct="1"/>
            <a:r>
              <a:rPr lang="ru-RU" smtClean="0"/>
              <a:t>Культурно-просветительская работа;</a:t>
            </a:r>
          </a:p>
          <a:p>
            <a:pPr eaLnBrk="1" hangingPunct="1"/>
            <a:r>
              <a:rPr lang="ru-RU" smtClean="0"/>
              <a:t>Создание условий для реализации личности ребенка </a:t>
            </a:r>
          </a:p>
        </p:txBody>
      </p:sp>
      <p:pic>
        <p:nvPicPr>
          <p:cNvPr id="44035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4926013"/>
            <a:ext cx="1979612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102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00"/>
                </a:solidFill>
              </a:rPr>
              <a:t>ознакомление родителей с результатами работы ДОУ на общих и групповых родительских собраниях, анализ участия родительской общественности в жизни ДОУ;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00"/>
                </a:solidFill>
              </a:rPr>
              <a:t> ознакомление родителей с содержанием работы ДОУ, направленной на физическое, психическое, социальное, художественно - эстетическое развитие ребенка;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00"/>
                </a:solidFill>
              </a:rPr>
              <a:t>участие родителей в спортивных и культурно-массовых мероприятиях, в работе родительских комитетов;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00"/>
                </a:solidFill>
              </a:rPr>
              <a:t> целенаправленную работу, пропагандирующую общественное дошкольное воспитание в его разных формах;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00"/>
                </a:solidFill>
              </a:rPr>
              <a:t>обучение конкретным приемам и методам воспитания и развития ребенка в разных видах детской деятельности на семинарах-практикумах, консультациях и открытых занятиях. </a:t>
            </a:r>
          </a:p>
        </p:txBody>
      </p:sp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000000"/>
                </a:solidFill>
              </a:rPr>
              <a:t>Система взаимодействия с родителями включает:</a:t>
            </a:r>
          </a:p>
        </p:txBody>
      </p:sp>
      <p:pic>
        <p:nvPicPr>
          <p:cNvPr id="45059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5699125"/>
            <a:ext cx="11874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54138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B050"/>
                </a:solidFill>
              </a:rPr>
              <a:t/>
            </a:r>
            <a:br>
              <a:rPr lang="ru-RU" sz="3200" b="1" i="1" smtClean="0">
                <a:solidFill>
                  <a:srgbClr val="00B050"/>
                </a:solidFill>
              </a:rPr>
            </a:br>
            <a:r>
              <a:rPr lang="ru-RU" sz="3200" b="1" i="1" smtClean="0">
                <a:solidFill>
                  <a:schemeClr val="bg1"/>
                </a:solidFill>
              </a:rPr>
              <a:t>ОСНОВНАЯ ОБРАЗОВАТЕЛЬНАЯ ПРОГРАММА  ДОШКОЛЬНОГО ОБРАЗОВАНИЯ -</a:t>
            </a:r>
            <a:r>
              <a:rPr lang="ru-RU" sz="3200" b="1" i="1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785225" cy="50847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bg2"/>
                </a:solidFill>
              </a:rPr>
              <a:t>это нормативно-управленческий документ дошкольной образовательной организации, характеризующий специфику содержания образования и особенности организации воспитательно-образовательного процесса.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bg2"/>
                </a:solidFill>
              </a:rPr>
              <a:t>Программа разработана и утверждена МДОУ «Детский сад № 54» в соответствии с Федеральным государственным образовательным стандартом дошкольного образования, утверждённого Приказом Министерства образования и науки Российской Федерации от 17 октября 2013 года 1155 и учётом «Основной образовательной программы дошкольного образования «От рождения до школы» (под ред. Н.Е. Вераксы, Т.С. Комаровой, М.А. Васильевой)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400" smtClean="0">
              <a:solidFill>
                <a:schemeClr val="bg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bg2"/>
                </a:solidFill>
                <a:hlinkClick r:id="rId2"/>
              </a:rPr>
              <a:t>Учебно – методический комплекс Программы</a:t>
            </a:r>
            <a:endParaRPr lang="ru-RU" sz="2400" smtClean="0">
              <a:solidFill>
                <a:schemeClr val="bg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chemeClr val="bg2"/>
              </a:solidFill>
            </a:endParaRPr>
          </a:p>
        </p:txBody>
      </p:sp>
      <p:pic>
        <p:nvPicPr>
          <p:cNvPr id="25603" name="Picture 5" descr="0_117087_4feb9a07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489575"/>
            <a:ext cx="1403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5288" y="1916113"/>
            <a:ext cx="3816350" cy="3570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Franklin Gothic Book" pitchFamily="34" charset="0"/>
              </a:rPr>
              <a:t> </a:t>
            </a:r>
            <a:r>
              <a:rPr lang="ru-RU" sz="1200">
                <a:solidFill>
                  <a:schemeClr val="tx1"/>
                </a:solidFill>
              </a:rPr>
              <a:t>Обязательная часть Программы разработана</a:t>
            </a:r>
          </a:p>
          <a:p>
            <a:pPr algn="ctr">
              <a:defRPr/>
            </a:pPr>
            <a:r>
              <a:rPr lang="ru-RU" sz="1200">
                <a:solidFill>
                  <a:schemeClr val="tx1"/>
                </a:solidFill>
                <a:latin typeface="Franklin Gothic Book" pitchFamily="34" charset="0"/>
              </a:rPr>
              <a:t> в соответствии с ФГОС </a:t>
            </a:r>
            <a:r>
              <a:rPr lang="ru-RU" sz="1200">
                <a:solidFill>
                  <a:schemeClr val="tx1"/>
                </a:solidFill>
              </a:rPr>
              <a:t>дошкольного образования </a:t>
            </a:r>
            <a:r>
              <a:rPr lang="ru-RU" sz="1200">
                <a:solidFill>
                  <a:schemeClr val="tx1"/>
                </a:solidFill>
                <a:latin typeface="Franklin Gothic Book" pitchFamily="34" charset="0"/>
              </a:rPr>
              <a:t>и с учётом Примерной основной общеобразовательной программы дошкольного образования </a:t>
            </a:r>
            <a:endParaRPr lang="ru-RU" sz="120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>
                <a:solidFill>
                  <a:schemeClr val="tx1"/>
                </a:solidFill>
                <a:latin typeface="Franklin Gothic Book" pitchFamily="34" charset="0"/>
              </a:rPr>
              <a:t>«</a:t>
            </a:r>
            <a:r>
              <a:rPr lang="ru-RU" sz="1200">
                <a:solidFill>
                  <a:schemeClr val="tx1"/>
                </a:solidFill>
              </a:rPr>
              <a:t>От рождения до школы</a:t>
            </a:r>
            <a:r>
              <a:rPr lang="ru-RU" sz="1200">
                <a:solidFill>
                  <a:schemeClr val="tx1"/>
                </a:solidFill>
                <a:latin typeface="Franklin Gothic Book" pitchFamily="34" charset="0"/>
              </a:rPr>
              <a:t>» под редакцией </a:t>
            </a:r>
            <a:r>
              <a:rPr lang="ru-RU" sz="1200">
                <a:solidFill>
                  <a:schemeClr val="tx1"/>
                </a:solidFill>
              </a:rPr>
              <a:t>Н.В. Веракса</a:t>
            </a:r>
            <a:r>
              <a:rPr lang="ru-RU" sz="1200">
                <a:solidFill>
                  <a:schemeClr val="tx1"/>
                </a:solidFill>
                <a:latin typeface="Franklin Gothic Book" pitchFamily="34" charset="0"/>
              </a:rPr>
              <a:t> и др.</a:t>
            </a:r>
            <a:r>
              <a:rPr lang="ru-RU" sz="1200">
                <a:solidFill>
                  <a:schemeClr val="tx1"/>
                </a:solidFill>
              </a:rPr>
              <a:t> и «Комплексной образовательной программой дошкольного образования для детей с тяжелыми нарушениями речи (общим недоразвитием речи) с 3 до 7 лет» Н.В. Нищевой </a:t>
            </a:r>
          </a:p>
        </p:txBody>
      </p:sp>
      <p:sp>
        <p:nvSpPr>
          <p:cNvPr id="6" name="Овал 5"/>
          <p:cNvSpPr/>
          <p:nvPr/>
        </p:nvSpPr>
        <p:spPr>
          <a:xfrm>
            <a:off x="4643438" y="1844675"/>
            <a:ext cx="3960812" cy="3641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</a:rPr>
              <a:t>Вариативная часть формируемая участниками образовательной организации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708400" y="1700213"/>
            <a:ext cx="1584325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</a:rPr>
              <a:t>не менее 60%</a:t>
            </a:r>
            <a:r>
              <a:rPr lang="ru-RU" sz="1400" b="1">
                <a:solidFill>
                  <a:srgbClr val="00B050"/>
                </a:solidFill>
              </a:rPr>
              <a:t> </a:t>
            </a:r>
          </a:p>
          <a:p>
            <a:pPr algn="ctr">
              <a:defRPr/>
            </a:pPr>
            <a:endParaRPr lang="ru-RU">
              <a:solidFill>
                <a:srgbClr val="451700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3563938" y="5013325"/>
            <a:ext cx="1727200" cy="8747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</a:rPr>
              <a:t>не более 40%</a:t>
            </a:r>
          </a:p>
        </p:txBody>
      </p:sp>
      <p:sp>
        <p:nvSpPr>
          <p:cNvPr id="2662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Основная образовательная программа дошкольного образования</a:t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3200" smtClean="0">
                <a:solidFill>
                  <a:schemeClr val="bg1"/>
                </a:solidFill>
              </a:rPr>
              <a:t>МДОУ «Детский сад № 54»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4294967295"/>
          </p:nvPr>
        </p:nvSpPr>
        <p:spPr>
          <a:xfrm>
            <a:off x="107950" y="1125538"/>
            <a:ext cx="9036050" cy="53736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accent1"/>
                </a:solidFill>
              </a:rPr>
              <a:t>Основная образовательная программа дошкольного образования МДОУ «Детский сад № 54» реализуется в группах  </a:t>
            </a:r>
            <a:r>
              <a:rPr lang="ru-RU" sz="2800" b="1" smtClean="0">
                <a:solidFill>
                  <a:schemeClr val="accent1"/>
                </a:solidFill>
              </a:rPr>
              <a:t>общеразвивающей направленности</a:t>
            </a:r>
            <a:r>
              <a:rPr lang="ru-RU" sz="2800" smtClean="0">
                <a:solidFill>
                  <a:schemeClr val="accent1"/>
                </a:solidFill>
              </a:rPr>
              <a:t>   </a:t>
            </a:r>
            <a:r>
              <a:rPr lang="ru-RU" sz="2800" b="1" smtClean="0">
                <a:solidFill>
                  <a:schemeClr val="accent1"/>
                </a:solidFill>
              </a:rPr>
              <a:t> </a:t>
            </a:r>
            <a:r>
              <a:rPr lang="ru-RU" sz="2800" smtClean="0">
                <a:solidFill>
                  <a:schemeClr val="accent1"/>
                </a:solidFill>
              </a:rPr>
              <a:t>и</a:t>
            </a:r>
            <a:r>
              <a:rPr lang="ru-RU" sz="2800" b="1" smtClean="0">
                <a:solidFill>
                  <a:schemeClr val="accent1"/>
                </a:solidFill>
              </a:rPr>
              <a:t> </a:t>
            </a:r>
            <a:r>
              <a:rPr lang="ru-RU" sz="2800" smtClean="0">
                <a:solidFill>
                  <a:schemeClr val="accent1"/>
                </a:solidFill>
              </a:rPr>
              <a:t>предназначена  для работы с детьми от 2 до 8 лет, в том числе с детьми с ОВЗ, посещающими группы общеразвивающей направленности при условии разработки индивидуальных Адаптированных образовательных программ для каждого ребенка с ОВЗ  с учетом особых образовательных потребностей каждой  нозологической группы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accent1"/>
                </a:solidFill>
              </a:rPr>
              <a:t> Нормативный срок освоения программы – 5 лет </a:t>
            </a:r>
            <a:endParaRPr lang="en-US" sz="2800" smtClean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accent1"/>
                </a:solidFill>
              </a:rPr>
              <a:t>При создании условий для работы с детьми-инвалидами, осваивающими Программу, учитывается индивидуальная программа реабилитации ребенка - инвалида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  <p:sp>
        <p:nvSpPr>
          <p:cNvPr id="2765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Категории детей, </a:t>
            </a:r>
            <a:br>
              <a:rPr lang="ru-RU" sz="2800" smtClean="0">
                <a:solidFill>
                  <a:schemeClr val="bg1"/>
                </a:solidFill>
              </a:rPr>
            </a:br>
            <a:r>
              <a:rPr lang="ru-RU" sz="2800" smtClean="0">
                <a:solidFill>
                  <a:schemeClr val="bg1"/>
                </a:solidFill>
              </a:rPr>
              <a:t>на которые ориентирована Программа.</a:t>
            </a:r>
          </a:p>
        </p:txBody>
      </p:sp>
      <p:pic>
        <p:nvPicPr>
          <p:cNvPr id="27651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5840413"/>
            <a:ext cx="10429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964612" cy="5267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chemeClr val="accent1"/>
                </a:solidFill>
              </a:rPr>
              <a:t>Программа реализуется в группах: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smtClean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accent1"/>
                </a:solidFill>
              </a:rPr>
              <a:t>Вторая группа раннего возраста – для детей от 2 до 3 лет;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accent1"/>
                </a:solidFill>
              </a:rPr>
              <a:t>Младшая группа  - для детей от 3 до 4 лет;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accent1"/>
                </a:solidFill>
              </a:rPr>
              <a:t>Средняя группа – для детей от 4 до 5 лет;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accent1"/>
                </a:solidFill>
              </a:rPr>
              <a:t>Старшая группа – для детей  от 5 до 6 лет;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accent1"/>
                </a:solidFill>
              </a:rPr>
              <a:t>Подготовительная к школе группа – для детей от 6 до 8 лет.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smtClean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accent1"/>
                </a:solidFill>
              </a:rPr>
              <a:t>В группы  МДОУ принимаются воспитанники независимо от пола, расы, национальности, языка, происхождения, отношения к религии.</a:t>
            </a:r>
            <a:endParaRPr lang="en-US" sz="2000" smtClean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smtClean="0">
              <a:solidFill>
                <a:schemeClr val="accent1"/>
              </a:solidFill>
            </a:endParaRPr>
          </a:p>
        </p:txBody>
      </p:sp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250825" y="3429000"/>
            <a:ext cx="86423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ru-RU" sz="2000">
                <a:solidFill>
                  <a:schemeClr val="accent1"/>
                </a:solidFill>
              </a:rPr>
              <a:t> Группы укомплектованы по одновозрастному принципу</a:t>
            </a:r>
            <a:endParaRPr lang="en-US" sz="2000">
              <a:solidFill>
                <a:schemeClr val="accent1"/>
              </a:solidFill>
            </a:endParaRPr>
          </a:p>
          <a:p>
            <a:pPr algn="ctr"/>
            <a:endParaRPr lang="ru-RU" sz="2000">
              <a:solidFill>
                <a:schemeClr val="accent1"/>
              </a:solidFill>
            </a:endParaRPr>
          </a:p>
          <a:p>
            <a:pPr algn="ctr">
              <a:buFontTx/>
              <a:buChar char="•"/>
            </a:pPr>
            <a:r>
              <a:rPr lang="ru-RU" sz="2000">
                <a:solidFill>
                  <a:schemeClr val="accent1"/>
                </a:solidFill>
              </a:rPr>
              <a:t> Программа реализуется на государственном языке Российской Федерации – русском языке.</a:t>
            </a:r>
          </a:p>
          <a:p>
            <a:pPr algn="ctr">
              <a:buFontTx/>
              <a:buChar char="•"/>
            </a:pPr>
            <a:r>
              <a:rPr lang="ru-RU" sz="2000">
                <a:solidFill>
                  <a:schemeClr val="accent1"/>
                </a:solidFill>
              </a:rPr>
              <a:t> Форма обучения: очная.</a:t>
            </a:r>
          </a:p>
        </p:txBody>
      </p:sp>
      <p:pic>
        <p:nvPicPr>
          <p:cNvPr id="28675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716463"/>
            <a:ext cx="2195513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4294967295"/>
          </p:nvPr>
        </p:nvSpPr>
        <p:spPr>
          <a:xfrm>
            <a:off x="179388" y="188913"/>
            <a:ext cx="8820150" cy="4394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000" smtClean="0">
                <a:solidFill>
                  <a:schemeClr val="bg2"/>
                </a:solidFill>
              </a:rPr>
              <a:t>Содержание Программы отражает весь комплекс психолого - педагогических условий, которые обеспечивают развитие детей в дошкольной организации, а именно: 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sz="3000" smtClean="0">
                <a:solidFill>
                  <a:schemeClr val="bg2"/>
                </a:solidFill>
              </a:rPr>
              <a:t>предметно-пространственную развивающую образовательную среду, которая  является специфической для каждой образовательной организации, 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sz="3000" smtClean="0">
                <a:solidFill>
                  <a:schemeClr val="bg2"/>
                </a:solidFill>
              </a:rPr>
              <a:t>характер  взаимодействия со взрослыми,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sz="3000" smtClean="0">
                <a:solidFill>
                  <a:schemeClr val="bg2"/>
                </a:solidFill>
              </a:rPr>
              <a:t> характер взаимодействия с другими детьми,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sz="3000" smtClean="0">
                <a:solidFill>
                  <a:schemeClr val="bg2"/>
                </a:solidFill>
              </a:rPr>
              <a:t> систему отношений ребёнка к миру,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000" smtClean="0">
                <a:solidFill>
                  <a:schemeClr val="bg2"/>
                </a:solidFill>
              </a:rPr>
              <a:t>к другим людям, к самому себе.</a:t>
            </a:r>
          </a:p>
          <a:p>
            <a:pPr eaLnBrk="1" hangingPunct="1">
              <a:lnSpc>
                <a:spcPct val="90000"/>
              </a:lnSpc>
            </a:pPr>
            <a:endParaRPr lang="ru-RU" sz="3000" smtClean="0">
              <a:solidFill>
                <a:schemeClr val="bg2"/>
              </a:solidFill>
            </a:endParaRPr>
          </a:p>
        </p:txBody>
      </p:sp>
      <p:pic>
        <p:nvPicPr>
          <p:cNvPr id="30722" name="Picture 5" descr="0_117087_4feb9a0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5559425"/>
            <a:ext cx="1331913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765175"/>
            <a:ext cx="8713788" cy="208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chemeClr val="tx1"/>
                </a:solidFill>
              </a:rPr>
              <a:t>Содержание Программы обеспечивает развитие личности, мотивации и способностей детей в различных видах деятельности и охватывает следующие структурные единицы, представляющие направления развития и образования детей:</a:t>
            </a:r>
          </a:p>
        </p:txBody>
      </p:sp>
      <p:cxnSp>
        <p:nvCxnSpPr>
          <p:cNvPr id="6" name="Прямая соединительная линия 5"/>
          <p:cNvCxnSpPr>
            <a:stCxn id="4" idx="2"/>
          </p:cNvCxnSpPr>
          <p:nvPr/>
        </p:nvCxnSpPr>
        <p:spPr>
          <a:xfrm>
            <a:off x="4608513" y="2865438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27088" y="4005263"/>
            <a:ext cx="7561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27088" y="4005263"/>
            <a:ext cx="0" cy="57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27313" y="4005263"/>
            <a:ext cx="0" cy="57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608513" y="4005263"/>
            <a:ext cx="0" cy="57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88350" y="4019550"/>
            <a:ext cx="0" cy="57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659563" y="4005263"/>
            <a:ext cx="0" cy="57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07950" y="4581525"/>
            <a:ext cx="1800225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bg2"/>
                </a:solidFill>
              </a:rPr>
              <a:t>Социально-коммуникативное развитие</a:t>
            </a:r>
            <a:r>
              <a:rPr lang="ru-RU" sz="1400" b="1">
                <a:solidFill>
                  <a:srgbClr val="00B050"/>
                </a:solidFill>
              </a:rPr>
              <a:t> </a:t>
            </a:r>
            <a:endParaRPr lang="ru-RU" sz="140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51725" y="4581525"/>
            <a:ext cx="1503363" cy="135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1400" b="1">
                <a:solidFill>
                  <a:schemeClr val="bg2"/>
                </a:solidFill>
              </a:rPr>
              <a:t>Физическое развитие</a:t>
            </a:r>
            <a:r>
              <a:rPr lang="ru-RU" b="1">
                <a:solidFill>
                  <a:srgbClr val="00B050"/>
                </a:solidFill>
              </a:rPr>
              <a:t> </a:t>
            </a:r>
            <a:endParaRPr lang="ru-RU">
              <a:solidFill>
                <a:srgbClr val="00B050"/>
              </a:solidFill>
            </a:endParaRPr>
          </a:p>
          <a:p>
            <a:pPr algn="ctr"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79613" y="4581525"/>
            <a:ext cx="1873250" cy="135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400" b="1">
                <a:solidFill>
                  <a:schemeClr val="bg2"/>
                </a:solidFill>
              </a:rPr>
              <a:t>Познавательное развитие</a:t>
            </a:r>
            <a:r>
              <a:rPr lang="ru-RU" b="1">
                <a:solidFill>
                  <a:srgbClr val="00B050"/>
                </a:solidFill>
              </a:rPr>
              <a:t> </a:t>
            </a:r>
            <a:endParaRPr lang="ru-RU">
              <a:solidFill>
                <a:srgbClr val="00B050"/>
              </a:solidFill>
            </a:endParaRPr>
          </a:p>
          <a:p>
            <a:pPr algn="ctr"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4300" y="4581525"/>
            <a:ext cx="1636713" cy="1350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ru-RU" sz="1400" b="1">
                <a:solidFill>
                  <a:schemeClr val="bg2"/>
                </a:solidFill>
              </a:rPr>
              <a:t>Речевое развитие</a:t>
            </a:r>
            <a:r>
              <a:rPr lang="ru-RU" b="1">
                <a:solidFill>
                  <a:srgbClr val="00B050"/>
                </a:solidFill>
              </a:rPr>
              <a:t> </a:t>
            </a:r>
            <a:endParaRPr lang="ru-RU">
              <a:solidFill>
                <a:srgbClr val="00B050"/>
              </a:solidFill>
            </a:endParaRPr>
          </a:p>
          <a:p>
            <a:pPr algn="ctr"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51500" y="4581525"/>
            <a:ext cx="1701800" cy="1350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400" b="1">
                <a:solidFill>
                  <a:schemeClr val="bg2"/>
                </a:solidFill>
              </a:rPr>
              <a:t>Художественно-эстетическое развитие</a:t>
            </a:r>
            <a:r>
              <a:rPr lang="ru-RU" sz="1400" b="1">
                <a:solidFill>
                  <a:srgbClr val="00B050"/>
                </a:solidFill>
              </a:rPr>
              <a:t> </a:t>
            </a:r>
            <a:endParaRPr lang="ru-RU" sz="1400">
              <a:solidFill>
                <a:srgbClr val="00B050"/>
              </a:solidFill>
            </a:endParaRPr>
          </a:p>
          <a:p>
            <a:pPr algn="ctr">
              <a:defRPr/>
            </a:pPr>
            <a:endParaRPr lang="ru-RU" sz="14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4294967295"/>
          </p:nvPr>
        </p:nvSpPr>
        <p:spPr>
          <a:xfrm>
            <a:off x="179388" y="188913"/>
            <a:ext cx="7777162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300" b="1" i="1" u="sng" smtClean="0">
                <a:solidFill>
                  <a:schemeClr val="bg1"/>
                </a:solidFill>
              </a:rPr>
              <a:t>        Социально-коммуникативное развитие</a:t>
            </a:r>
            <a:r>
              <a:rPr lang="ru-RU" sz="2300" b="1" i="1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ru-RU" sz="2300" b="1" i="1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300" b="1" i="1" smtClean="0">
                <a:solidFill>
                  <a:schemeClr val="bg1"/>
                </a:solidFill>
              </a:rPr>
              <a:t>            </a:t>
            </a:r>
            <a:r>
              <a:rPr lang="ru-RU" sz="2000" i="1" smtClean="0">
                <a:solidFill>
                  <a:schemeClr val="bg1"/>
                </a:solidFill>
              </a:rPr>
              <a:t>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саморегуляции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</a:p>
        </p:txBody>
      </p:sp>
      <p:pic>
        <p:nvPicPr>
          <p:cNvPr id="32770" name="Picture 7" descr="0_85a62_80a5f752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5373688"/>
            <a:ext cx="1905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>
    <a:extraClrScheme>
      <a:clrScheme name="Трек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ек 2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00FF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00FF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681</TotalTime>
  <Words>1798</Words>
  <Application>Microsoft Office PowerPoint</Application>
  <PresentationFormat>Экран (4:3)</PresentationFormat>
  <Paragraphs>155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Arial</vt:lpstr>
      <vt:lpstr>Franklin Gothic Medium</vt:lpstr>
      <vt:lpstr>Franklin Gothic Book</vt:lpstr>
      <vt:lpstr>Wingdings 2</vt:lpstr>
      <vt:lpstr>Calibri</vt:lpstr>
      <vt:lpstr>Трек</vt:lpstr>
      <vt:lpstr>Оформление по умолчанию</vt:lpstr>
      <vt:lpstr>Трек</vt:lpstr>
      <vt:lpstr>Трек</vt:lpstr>
      <vt:lpstr>Трек</vt:lpstr>
      <vt:lpstr>Трек</vt:lpstr>
      <vt:lpstr>Трек</vt:lpstr>
      <vt:lpstr>Трек</vt:lpstr>
      <vt:lpstr> Краткая презентация   Основной образовательной программы  дошкольного образования  МДОУ  «Детский сад № 54  «Подснежник»»</vt:lpstr>
      <vt:lpstr>Слайд 2</vt:lpstr>
      <vt:lpstr> ОСНОВНАЯ ОБРАЗОВАТЕЛЬНАЯ ПРОГРАММА  ДОШКОЛЬНОГО ОБРАЗОВАНИЯ - </vt:lpstr>
      <vt:lpstr>Основная образовательная программа дошкольного образования МДОУ «Детский сад № 54»</vt:lpstr>
      <vt:lpstr>Категории детей,  на которые ориентирована Программа.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Задачи реализации Программы.</vt:lpstr>
      <vt:lpstr>Слайд 15</vt:lpstr>
      <vt:lpstr>Условия реализации Программы.</vt:lpstr>
      <vt:lpstr>Слайд 17</vt:lpstr>
      <vt:lpstr>Слайд 18</vt:lpstr>
      <vt:lpstr>Слайд 19</vt:lpstr>
      <vt:lpstr>Основные направления работы  с родителями:</vt:lpstr>
      <vt:lpstr>Система взаимодействия с родителями включает: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 ОСНОВНОЙ общеобразовательной ПРОГРАММЫ  МДОУ «Детский сад №104»  ГОРОДА Петрозаводск</dc:title>
  <dc:creator>1</dc:creator>
  <cp:lastModifiedBy>tolgi</cp:lastModifiedBy>
  <cp:revision>65</cp:revision>
  <dcterms:created xsi:type="dcterms:W3CDTF">2016-06-07T10:59:54Z</dcterms:created>
  <dcterms:modified xsi:type="dcterms:W3CDTF">2021-10-20T06:20:39Z</dcterms:modified>
</cp:coreProperties>
</file>