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Open Sans" charset="0"/>
      <p:regular r:id="rId20"/>
      <p:bold r:id="rId21"/>
      <p:italic r:id="rId22"/>
      <p:boldItalic r:id="rId23"/>
    </p:embeddedFont>
    <p:embeddedFont>
      <p:font typeface="PT Sans Narrow" charset="0"/>
      <p:regular r:id="rId24"/>
      <p:bold r:id="rId2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яна котюрова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96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2">
    <p:pos x="6000" y="0"/>
    <p:text>в другом месте написано, что 11 ч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в другом месте написано 11.5 ч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6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5362" name="Shape 6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12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3794" name="Shape 13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13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5842" name="Shape 13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14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7890" name="Shape 14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15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9938" name="Shape 1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16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1986" name="Shape 16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16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4034" name="Shape 1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17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6082" name="Shape 17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8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8130" name="Shape 18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6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7410" name="Shape 6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7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9458" name="Shape 7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8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1506" name="Shape 8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8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3554" name="Shape 9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9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5602" name="Shape 9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0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7650" name="Shape 10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1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Shape 11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2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1746" name="Shape 12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9"/>
          <p:cNvCxnSpPr>
            <a:cxnSpLocks noChangeShapeType="1"/>
          </p:cNvCxnSpPr>
          <p:nvPr/>
        </p:nvCxnSpPr>
        <p:spPr bwMode="auto">
          <a:xfrm>
            <a:off x="7007225" y="3176588"/>
            <a:ext cx="561975" cy="0"/>
          </a:xfrm>
          <a:prstGeom prst="straightConnector1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" name="Shape 10"/>
          <p:cNvCxnSpPr>
            <a:cxnSpLocks noChangeShapeType="1"/>
          </p:cNvCxnSpPr>
          <p:nvPr/>
        </p:nvCxnSpPr>
        <p:spPr bwMode="auto">
          <a:xfrm>
            <a:off x="1574800" y="3157538"/>
            <a:ext cx="561975" cy="0"/>
          </a:xfrm>
          <a:prstGeom prst="straightConnector1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6" name="Shape 11"/>
          <p:cNvGrpSpPr>
            <a:grpSpLocks/>
          </p:cNvGrpSpPr>
          <p:nvPr/>
        </p:nvGrpSpPr>
        <p:grpSpPr bwMode="auto">
          <a:xfrm>
            <a:off x="1004888" y="1022350"/>
            <a:ext cx="7135812" cy="152400"/>
            <a:chOff x="1346428" y="1011300"/>
            <a:chExt cx="6452100" cy="152400"/>
          </a:xfrm>
        </p:grpSpPr>
        <p:cxnSp>
          <p:nvCxnSpPr>
            <p:cNvPr id="7" name="Shape 12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Shape 13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" name="Shape 14"/>
          <p:cNvGrpSpPr>
            <a:grpSpLocks/>
          </p:cNvGrpSpPr>
          <p:nvPr/>
        </p:nvGrpSpPr>
        <p:grpSpPr bwMode="auto">
          <a:xfrm>
            <a:off x="1004888" y="3968750"/>
            <a:ext cx="7135812" cy="152400"/>
            <a:chOff x="1346435" y="3969087"/>
            <a:chExt cx="6452100" cy="152400"/>
          </a:xfrm>
        </p:grpSpPr>
        <p:cxnSp>
          <p:nvCxnSpPr>
            <p:cNvPr id="10" name="Shape 15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Shape 16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399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0"/>
              </a:spcBef>
              <a:buSzPct val="100000"/>
              <a:defRPr sz="5400"/>
            </a:lvl1pPr>
            <a:lvl2pPr algn="ctr">
              <a:spcBef>
                <a:spcPts val="0"/>
              </a:spcBef>
              <a:buSzPct val="100000"/>
              <a:defRPr sz="5400"/>
            </a:lvl2pPr>
            <a:lvl3pPr algn="ctr">
              <a:spcBef>
                <a:spcPts val="0"/>
              </a:spcBef>
              <a:buSzPct val="100000"/>
              <a:defRPr sz="5400"/>
            </a:lvl3pPr>
            <a:lvl4pPr algn="ctr">
              <a:spcBef>
                <a:spcPts val="0"/>
              </a:spcBef>
              <a:buSzPct val="100000"/>
              <a:defRPr sz="5400"/>
            </a:lvl4pPr>
            <a:lvl5pPr algn="ctr">
              <a:spcBef>
                <a:spcPts val="0"/>
              </a:spcBef>
              <a:buSzPct val="100000"/>
              <a:defRPr sz="5400"/>
            </a:lvl5pPr>
            <a:lvl6pPr algn="ctr">
              <a:spcBef>
                <a:spcPts val="0"/>
              </a:spcBef>
              <a:buSzPct val="100000"/>
              <a:defRPr sz="5400"/>
            </a:lvl6pPr>
            <a:lvl7pPr algn="ctr">
              <a:spcBef>
                <a:spcPts val="0"/>
              </a:spcBef>
              <a:buSzPct val="100000"/>
              <a:defRPr sz="5400"/>
            </a:lvl7pPr>
            <a:lvl8pPr algn="ctr">
              <a:spcBef>
                <a:spcPts val="0"/>
              </a:spcBef>
              <a:buSzPct val="100000"/>
              <a:defRPr sz="5400"/>
            </a:lvl8pPr>
            <a:lvl9pPr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499" cy="792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12" name="Shape 19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7F73C28-13C4-4D4C-8C4E-EEFC209716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ig 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/>
          <p:cNvSpPr>
            <a:spLocks noChangeArrowheads="1"/>
          </p:cNvSpPr>
          <p:nvPr/>
        </p:nvSpPr>
        <p:spPr bwMode="auto">
          <a:xfrm>
            <a:off x="0" y="5045075"/>
            <a:ext cx="9144000" cy="984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endParaRPr lang="ru-RU"/>
          </a:p>
        </p:txBody>
      </p:sp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599" cy="1538399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599" cy="1071599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58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045F7D0-7BFB-4A8D-BF4E-EAE402D26F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0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83D8E6C-F9A0-4F28-B351-2E2C7F40D2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"/>
          <p:cNvSpPr/>
          <p:nvPr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3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27F0DE-3CEC-4ECE-9E31-F2392CB9BF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5"/>
          <p:cNvSpPr/>
          <p:nvPr/>
        </p:nvSpPr>
        <p:spPr>
          <a:xfrm>
            <a:off x="0" y="5045075"/>
            <a:ext cx="9144000" cy="98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599" cy="33027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8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82C5969-F454-48E2-8409-F83CA82E70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899" cy="33027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899" cy="33027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5" name="Shape 33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F715076-6534-4191-B7F0-E163CBDE95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073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6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FC52E08-666B-4305-AA0C-FCE7E5834B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One column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" name="Shape 40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B6AB768-A849-4B69-9849-DD70881ED3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ain point">
    <p:bg>
      <p:bgPr>
        <a:solidFill>
          <a:schemeClr val="accent6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599" cy="4090800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" name="Shape 43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1E87FA2-1FEF-4679-8215-D3E1266F44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Shape 46"/>
          <p:cNvCxnSpPr>
            <a:cxnSpLocks noChangeShapeType="1"/>
          </p:cNvCxnSpPr>
          <p:nvPr/>
        </p:nvCxnSpPr>
        <p:spPr bwMode="auto">
          <a:xfrm>
            <a:off x="5029200" y="4495800"/>
            <a:ext cx="468313" cy="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199" cy="1675800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199" cy="12351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50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D21735D-4CC6-4021-885F-F302C19AC6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79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3" name="Shape 53"/>
          <p:cNvSpPr txBox="1">
            <a:spLocks noGrp="1"/>
          </p:cNvSpPr>
          <p:nvPr>
            <p:ph type="sldNum" idx="10"/>
          </p:nvPr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CB84160-02AB-43CE-8D44-ECC14BC704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/>
          <p:cNvSpPr txBox="1">
            <a:spLocks noGrp="1"/>
          </p:cNvSpPr>
          <p:nvPr>
            <p:ph type="title"/>
          </p:nvPr>
        </p:nvSpPr>
        <p:spPr bwMode="auto">
          <a:xfrm>
            <a:off x="311150" y="444500"/>
            <a:ext cx="8521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7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311150" y="1266825"/>
            <a:ext cx="85217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Arial" charset="0"/>
            </a:endParaRPr>
          </a:p>
        </p:txBody>
      </p:sp>
      <p:sp>
        <p:nvSpPr>
          <p:cNvPr id="1028" name="Shape 7"/>
          <p:cNvSpPr txBox="1">
            <a:spLocks noGrp="1"/>
          </p:cNvSpPr>
          <p:nvPr/>
        </p:nvSpPr>
        <p:spPr bwMode="auto">
          <a:xfrm>
            <a:off x="8472488" y="4662488"/>
            <a:ext cx="549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r"/>
            <a:fld id="{903B2230-549A-4152-8F8A-054528026502}" type="slidenum">
              <a:rPr lang="ru-RU" sz="1000">
                <a:solidFill>
                  <a:srgbClr val="695D46"/>
                </a:solidFill>
                <a:latin typeface="Open Sans"/>
                <a:sym typeface="Open Sans"/>
              </a:rPr>
              <a:pPr algn="r"/>
              <a:t>‹#›</a:t>
            </a:fld>
            <a:endParaRPr lang="ru-RU" sz="1000">
              <a:solidFill>
                <a:srgbClr val="695D46"/>
              </a:solidFill>
              <a:latin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65"/>
          <p:cNvSpPr txBox="1">
            <a:spLocks noGrp="1"/>
          </p:cNvSpPr>
          <p:nvPr>
            <p:ph type="ctrTitle"/>
          </p:nvPr>
        </p:nvSpPr>
        <p:spPr>
          <a:xfrm>
            <a:off x="1004888" y="1751013"/>
            <a:ext cx="7135812" cy="1023937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  <a:buFont typeface="PT Sans Narrow"/>
              <a:buNone/>
            </a:pPr>
            <a:r>
              <a:rPr lang="ru-RU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Режим дня будущего первоклассника</a:t>
            </a:r>
          </a:p>
        </p:txBody>
      </p:sp>
      <p:sp>
        <p:nvSpPr>
          <p:cNvPr id="14338" name="Shape 66"/>
          <p:cNvSpPr txBox="1">
            <a:spLocks noGrp="1"/>
          </p:cNvSpPr>
          <p:nvPr>
            <p:ph type="subTitle" idx="1"/>
          </p:nvPr>
        </p:nvSpPr>
        <p:spPr>
          <a:xfrm>
            <a:off x="3957638" y="4203700"/>
            <a:ext cx="4870450" cy="8191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Tx/>
              <a:buFont typeface="Open Sans"/>
              <a:buNone/>
            </a:pPr>
            <a:r>
              <a:rPr lang="ru-RU" sz="16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Выполнили студенты 71213 группы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Tx/>
              <a:buFont typeface="Open Sans"/>
              <a:buNone/>
            </a:pPr>
            <a:r>
              <a:rPr lang="ru-RU" sz="16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Медицинского Института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Tx/>
              <a:buFont typeface="Open Sans"/>
              <a:buNone/>
            </a:pPr>
            <a:r>
              <a:rPr lang="ru-RU" sz="16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ПетрГУ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132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Памятка для родителей</a:t>
            </a:r>
          </a:p>
        </p:txBody>
      </p:sp>
      <p:sp>
        <p:nvSpPr>
          <p:cNvPr id="32770" name="Shape 133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32771" name="Shape 13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554163"/>
            <a:ext cx="40068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Shape 13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5650" y="1504950"/>
            <a:ext cx="42418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hape 140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Памятка родителям</a:t>
            </a:r>
          </a:p>
        </p:txBody>
      </p:sp>
      <p:sp>
        <p:nvSpPr>
          <p:cNvPr id="34818" name="Shape 141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34819" name="Shape 1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0" y="1495425"/>
            <a:ext cx="4267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Shape 143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" y="1509713"/>
            <a:ext cx="422751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hape 148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Чего нельзя делать</a:t>
            </a:r>
          </a:p>
        </p:txBody>
      </p:sp>
      <p:sp>
        <p:nvSpPr>
          <p:cNvPr id="36866" name="Shape 149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36867" name="Shape 15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0" y="1320800"/>
            <a:ext cx="45148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Shape 15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" y="1252538"/>
            <a:ext cx="394335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hape 156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Чего нельзя делать</a:t>
            </a:r>
          </a:p>
        </p:txBody>
      </p:sp>
      <p:sp>
        <p:nvSpPr>
          <p:cNvPr id="38914" name="Shape 157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38915" name="Shape 15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3213" y="1624013"/>
            <a:ext cx="3449637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Shape 159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" y="1489075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hape 164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Чего нельзя делать</a:t>
            </a:r>
          </a:p>
        </p:txBody>
      </p:sp>
      <p:sp>
        <p:nvSpPr>
          <p:cNvPr id="40962" name="Shape 165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40963" name="Shape 16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422400"/>
            <a:ext cx="3987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Shape 167"/>
          <p:cNvPicPr preferRelativeResize="0">
            <a:picLocks noChangeAspect="1" noChangeArrowheads="1"/>
          </p:cNvPicPr>
          <p:nvPr/>
        </p:nvPicPr>
        <p:blipFill>
          <a:blip r:embed="rId4"/>
          <a:srcRect b="9755"/>
          <a:stretch>
            <a:fillRect/>
          </a:stretch>
        </p:blipFill>
        <p:spPr bwMode="auto">
          <a:xfrm>
            <a:off x="4298950" y="1538288"/>
            <a:ext cx="45339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hape 172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Чего нельзя делать</a:t>
            </a:r>
          </a:p>
        </p:txBody>
      </p:sp>
      <p:sp>
        <p:nvSpPr>
          <p:cNvPr id="43010" name="Shape 173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43011" name="Shape 17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354138"/>
            <a:ext cx="414972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Shape 17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25" y="1492250"/>
            <a:ext cx="427672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hape 180"/>
          <p:cNvSpPr txBox="1">
            <a:spLocks noGrp="1"/>
          </p:cNvSpPr>
          <p:nvPr>
            <p:ph type="title"/>
          </p:nvPr>
        </p:nvSpPr>
        <p:spPr>
          <a:xfrm>
            <a:off x="311150" y="84138"/>
            <a:ext cx="8521700" cy="706437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Режим дня будущего первоклассника</a:t>
            </a:r>
          </a:p>
        </p:txBody>
      </p:sp>
      <p:sp>
        <p:nvSpPr>
          <p:cNvPr id="45058" name="Shape 181"/>
          <p:cNvSpPr txBox="1">
            <a:spLocks noGrp="1"/>
          </p:cNvSpPr>
          <p:nvPr>
            <p:ph type="body" idx="1"/>
          </p:nvPr>
        </p:nvSpPr>
        <p:spPr>
          <a:xfrm>
            <a:off x="311150" y="790575"/>
            <a:ext cx="8521700" cy="35004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7.00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Подъем, утренняя гимнастика, водные процедуры, подготовка к завтраку.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8.00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Завтрак.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9.00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Занятия по подготовке к школе (два занятия по 25–30 минут с перерывом в полчаса).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11.00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Прогулка, подвижные игры на свежем воздухе.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12.30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Обед.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13.30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Дневной сон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15.00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Подготовка к школе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16.00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Полдник, свободное время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17.00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Прогулка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18.30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Ужин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19.30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Свободное время, игры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20.30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Подготовка ко сну</a:t>
            </a:r>
          </a:p>
          <a:p>
            <a:pPr eaLnBrk="1" hangingPunct="1">
              <a:spcBef>
                <a:spcPct val="0"/>
              </a:spcBef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21.00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Сон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186"/>
          <p:cNvSpPr txBox="1">
            <a:spLocks noGrp="1"/>
          </p:cNvSpPr>
          <p:nvPr>
            <p:ph type="ctrTitle"/>
          </p:nvPr>
        </p:nvSpPr>
        <p:spPr>
          <a:xfrm>
            <a:off x="1004888" y="1751013"/>
            <a:ext cx="7135812" cy="1023937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SzTx/>
              <a:buFont typeface="PT Sans Narrow"/>
              <a:buNone/>
            </a:pPr>
            <a:r>
              <a:rPr lang="ru-RU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Спасибо за внимание!</a:t>
            </a:r>
          </a:p>
        </p:txBody>
      </p:sp>
      <p:sp>
        <p:nvSpPr>
          <p:cNvPr id="47106" name="Shape 187"/>
          <p:cNvSpPr txBox="1">
            <a:spLocks noGrp="1"/>
          </p:cNvSpPr>
          <p:nvPr>
            <p:ph type="subTitle" idx="1"/>
          </p:nvPr>
        </p:nvSpPr>
        <p:spPr>
          <a:xfrm>
            <a:off x="2136775" y="2849563"/>
            <a:ext cx="4870450" cy="79375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695D46"/>
              </a:buClr>
              <a:buSzTx/>
              <a:buFont typeface="Open Sans"/>
              <a:buNone/>
            </a:pPr>
            <a:endParaRPr lang="ru-RU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71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Цель и задачи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Цель: 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формирование понятия о режиме дня старшего дошкольника.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Задачи: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создать условия для формирования осознания важности соблюдения режима дня;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создать предпосылки у родителей в необходимости формирования у ребенка привычки выполнения режима дня;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представить примерный режим дня для первоклассника;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дать практические рекомендации по составлению режима дня.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77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Режим дня</a:t>
            </a:r>
          </a:p>
        </p:txBody>
      </p:sp>
      <p:sp>
        <p:nvSpPr>
          <p:cNvPr id="18434" name="Shape 78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4262438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Режим дня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-  это распределение времени, отводимого на все виды деятельности и отдыха в течение суток.</a:t>
            </a:r>
          </a:p>
        </p:txBody>
      </p:sp>
      <p:pic>
        <p:nvPicPr>
          <p:cNvPr id="18435" name="Shape 79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2716213"/>
            <a:ext cx="44418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Shape 80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3588" y="503238"/>
            <a:ext cx="4572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hape 85"/>
          <p:cNvSpPr txBox="1">
            <a:spLocks noGrp="1"/>
          </p:cNvSpPr>
          <p:nvPr>
            <p:ph type="title"/>
          </p:nvPr>
        </p:nvSpPr>
        <p:spPr>
          <a:xfrm>
            <a:off x="339725" y="93663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Особенности дошкольного возраста 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3851275" cy="3302000"/>
          </a:xfrm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Период с </a:t>
            </a: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3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до </a:t>
            </a:r>
            <a:r>
              <a:rPr lang="ru-RU" sz="1800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6-7</a:t>
            </a: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 лет.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Умеренная скорость роста.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К 5 годам - наглядно-образное мышление.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В 6-7 лет смена молочных зубов постоянными.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Происходит формирование характера и личности.</a:t>
            </a:r>
          </a:p>
        </p:txBody>
      </p:sp>
      <p:pic>
        <p:nvPicPr>
          <p:cNvPr id="20483" name="Shape 8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300" y="1450975"/>
            <a:ext cx="44005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hape 92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0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Гигиенические основы построения режима дня</a:t>
            </a:r>
          </a:p>
        </p:txBody>
      </p:sp>
      <p:sp>
        <p:nvSpPr>
          <p:cNvPr id="22530" name="Shape 93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4378325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695D46"/>
              </a:buClr>
              <a:buSzTx/>
              <a:buFont typeface="Open Sans"/>
              <a:buNone/>
            </a:pPr>
            <a:r>
              <a:rPr lang="ru-RU" b="1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В старшей группе дошкольников (6-7 лет)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695D46"/>
              </a:buClr>
              <a:buSzTx/>
              <a:buFont typeface="Open Sans"/>
              <a:buNone/>
            </a:pPr>
            <a:r>
              <a:rPr lang="ru-RU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Сон: 11,5 ч ночью и 1,5 ч днем.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SzTx/>
              <a:buFont typeface="Open Sans"/>
              <a:buNone/>
            </a:pPr>
            <a:endParaRPr lang="ru-RU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sp>
        <p:nvSpPr>
          <p:cNvPr id="22531" name="Shape 94"/>
          <p:cNvSpPr txBox="1">
            <a:spLocks noGrp="1"/>
          </p:cNvSpPr>
          <p:nvPr>
            <p:ph type="body" idx="2"/>
          </p:nvPr>
        </p:nvSpPr>
        <p:spPr>
          <a:xfrm>
            <a:off x="4454525" y="1266825"/>
            <a:ext cx="4378325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695D46"/>
              </a:buClr>
              <a:buSzTx/>
              <a:buFont typeface="Open Sans"/>
              <a:buNone/>
            </a:pPr>
            <a:endParaRPr lang="ru-RU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Clr>
                <a:srgbClr val="695D46"/>
              </a:buClr>
              <a:buSzTx/>
              <a:buFont typeface="Open Sans"/>
              <a:buNone/>
            </a:pPr>
            <a:r>
              <a:rPr lang="ru-RU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Два занятия в течение дня: первое - 25-30 мин, второе - 15-20 мин (перерыв 10 мин).</a:t>
            </a:r>
          </a:p>
        </p:txBody>
      </p:sp>
      <p:pic>
        <p:nvPicPr>
          <p:cNvPr id="22532" name="Shape 9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" y="2162175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Shape 9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9475" y="2298700"/>
            <a:ext cx="42862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101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Обязательные элементы режима дня</a:t>
            </a:r>
          </a:p>
        </p:txBody>
      </p:sp>
      <p:sp>
        <p:nvSpPr>
          <p:cNvPr id="24578" name="Shape 102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24579" name="Shape 10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220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Shape 10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5425" y="2730500"/>
            <a:ext cx="3452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Shape 105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2538" y="1092200"/>
            <a:ext cx="3398837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Shape 106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8213" y="2730500"/>
            <a:ext cx="312578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hape 111"/>
          <p:cNvSpPr txBox="1">
            <a:spLocks noGrp="1"/>
          </p:cNvSpPr>
          <p:nvPr>
            <p:ph type="title"/>
          </p:nvPr>
        </p:nvSpPr>
        <p:spPr>
          <a:xfrm>
            <a:off x="296863" y="227013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Рационализация режима сна и отдыха</a:t>
            </a:r>
          </a:p>
        </p:txBody>
      </p:sp>
      <p:sp>
        <p:nvSpPr>
          <p:cNvPr id="26626" name="Shape 112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5026025" cy="3302000"/>
          </a:xfrm>
        </p:spPr>
        <p:txBody>
          <a:bodyPr/>
          <a:lstStyle/>
          <a:p>
            <a:pPr marL="457200" indent="-2286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AutoNum type="arabicPeriod"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Умственная нагрузка: с 9 до 12 ч, с 15 до 16 ч.</a:t>
            </a:r>
          </a:p>
          <a:p>
            <a:pPr marL="457200" indent="-2286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AutoNum type="arabicPeriod"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Дневной сон (суточная норма - 11 ч).</a:t>
            </a:r>
          </a:p>
          <a:p>
            <a:pPr marL="457200" indent="-2286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AutoNum type="arabicPeriod"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Свежий воздух и физическая активность.</a:t>
            </a:r>
          </a:p>
          <a:p>
            <a:pPr marL="457200" indent="-2286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AutoNum type="arabicPeriod"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Время за телевизором - 30 мин, за компьютером - 10 мин в день.</a:t>
            </a:r>
          </a:p>
          <a:p>
            <a:pPr marL="457200" indent="-2286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AutoNum type="arabicPeriod"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Посещение кружков.</a:t>
            </a:r>
          </a:p>
          <a:p>
            <a:pPr marL="457200" indent="-228600"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AutoNum type="arabicPeriod"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Ложиться спать не позднее 21:00 без просмотра телевизора в вечернее время.</a:t>
            </a:r>
          </a:p>
        </p:txBody>
      </p:sp>
      <p:pic>
        <p:nvPicPr>
          <p:cNvPr id="26627" name="Shape 113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7175" y="2030413"/>
            <a:ext cx="380682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118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Советы по составлению режима дня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>
            <a:noAutofit/>
          </a:bodyPr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Оздоровительные минутки проводятся через каждые 15-20 мин занятий (не более 3 мин).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Полезны задания с одновременной, эмоциональной нагрузкой – для снятия напряжения: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«Моем руки» - энергичное потирание ладошкой о ладошку.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«Моем окна» - попеременное, активное протирание воображаемого окна.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r>
              <a:rPr lang="ru-RU" sz="1800" smtClean="0">
                <a:solidFill>
                  <a:srgbClr val="695D46"/>
                </a:solidFill>
                <a:latin typeface="Open Sans"/>
                <a:cs typeface="Arial" charset="0"/>
                <a:sym typeface="Open Sans"/>
              </a:rPr>
              <a:t>«Ловим бабочку» - воображаемая бабочка летает в комнате. Нужно ее поймать и выпустить. При этом необходимо крепко сжимать и разжимать ладошку, совершая хватательные движения.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124"/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708025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PT Sans Narrow"/>
              <a:buNone/>
            </a:pPr>
            <a:r>
              <a:rPr lang="ru-RU" sz="3600" b="1" smtClean="0">
                <a:solidFill>
                  <a:schemeClr val="accent1"/>
                </a:solidFill>
                <a:latin typeface="PT Sans Narrow"/>
                <a:cs typeface="Arial" charset="0"/>
                <a:sym typeface="PT Sans Narrow"/>
              </a:rPr>
              <a:t>Памятка для родителей</a:t>
            </a:r>
          </a:p>
        </p:txBody>
      </p:sp>
      <p:sp>
        <p:nvSpPr>
          <p:cNvPr id="30722" name="Shape 125"/>
          <p:cNvSpPr txBox="1">
            <a:spLocks noGrp="1"/>
          </p:cNvSpPr>
          <p:nvPr>
            <p:ph type="body" idx="1"/>
          </p:nvPr>
        </p:nvSpPr>
        <p:spPr>
          <a:xfrm>
            <a:off x="311150" y="1266825"/>
            <a:ext cx="8521700" cy="33020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0"/>
              </a:spcBef>
              <a:spcAft>
                <a:spcPts val="1600"/>
              </a:spcAft>
              <a:buClr>
                <a:srgbClr val="695D46"/>
              </a:buClr>
              <a:buFont typeface="Open Sans"/>
              <a:buNone/>
            </a:pPr>
            <a:endParaRPr lang="ru-RU" sz="1800" smtClean="0">
              <a:solidFill>
                <a:srgbClr val="695D46"/>
              </a:solidFill>
              <a:latin typeface="Open Sans"/>
              <a:cs typeface="Arial" charset="0"/>
              <a:sym typeface="Open Sans"/>
            </a:endParaRPr>
          </a:p>
        </p:txBody>
      </p:sp>
      <p:pic>
        <p:nvPicPr>
          <p:cNvPr id="30723" name="Shape 12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3725" y="1441450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Shape 12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150" y="1349375"/>
            <a:ext cx="4335463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Экран (16:9)</PresentationFormat>
  <Paragraphs>60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Arial</vt:lpstr>
      <vt:lpstr>Open Sans</vt:lpstr>
      <vt:lpstr>PT Sans Narrow</vt:lpstr>
      <vt:lpstr>tropic</vt:lpstr>
      <vt:lpstr>tropic</vt:lpstr>
      <vt:lpstr>tropic</vt:lpstr>
      <vt:lpstr>tropic</vt:lpstr>
      <vt:lpstr>tropic</vt:lpstr>
      <vt:lpstr>tropic</vt:lpstr>
      <vt:lpstr>tropic</vt:lpstr>
      <vt:lpstr>tropic</vt:lpstr>
      <vt:lpstr>tropic</vt:lpstr>
      <vt:lpstr>tropic</vt:lpstr>
      <vt:lpstr>tropic</vt:lpstr>
      <vt:lpstr>tropic</vt:lpstr>
      <vt:lpstr>Режим дня будущего первоклассника</vt:lpstr>
      <vt:lpstr>Цель и задачи</vt:lpstr>
      <vt:lpstr>Режим дня</vt:lpstr>
      <vt:lpstr>Особенности дошкольного возраста </vt:lpstr>
      <vt:lpstr>Гигиенические основы построения режима дня</vt:lpstr>
      <vt:lpstr>Обязательные элементы режима дня</vt:lpstr>
      <vt:lpstr>Рационализация режима сна и отдыха</vt:lpstr>
      <vt:lpstr>Советы по составлению режима дня</vt:lpstr>
      <vt:lpstr>Памятка для родителей</vt:lpstr>
      <vt:lpstr>Памятка для родителей</vt:lpstr>
      <vt:lpstr>Памятка родителям</vt:lpstr>
      <vt:lpstr>Чего нельзя делать</vt:lpstr>
      <vt:lpstr>Чего нельзя делать</vt:lpstr>
      <vt:lpstr>Чего нельзя делать</vt:lpstr>
      <vt:lpstr>Чего нельзя делать</vt:lpstr>
      <vt:lpstr>Режим дня будущего первоклассника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Режим дня будущего первоклассника</dc:title>
  <dc:creator>Елизавета Готовцева</dc:creator>
  <cp:lastModifiedBy>user</cp:lastModifiedBy>
  <cp:revision>3</cp:revision>
  <dcterms:modified xsi:type="dcterms:W3CDTF">2016-12-19T12:01:05Z</dcterms:modified>
</cp:coreProperties>
</file>